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8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8" r:id="rId30"/>
    <p:sldId id="322" r:id="rId31"/>
    <p:sldId id="319" r:id="rId32"/>
    <p:sldId id="320" r:id="rId33"/>
    <p:sldId id="321" r:id="rId34"/>
    <p:sldId id="288" r:id="rId35"/>
    <p:sldId id="317" r:id="rId36"/>
    <p:sldId id="286" r:id="rId37"/>
    <p:sldId id="285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7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DC9FD-9B64-7E61-FE2B-B0E2C1E6F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16AC01-9461-217C-184F-12A5CEAD8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1DD77D-1921-4277-254C-955C0D1D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A34776-235E-1D2A-C8A9-0B5E890B4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E00DB8-AF26-7F7B-8E6B-32A74A3E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286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85D48-4809-D4C7-6433-EDEB10BE8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CAA542-82AE-0916-501E-5BAFCD8E5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F6EFEA-9B38-EDD7-46D2-511EEB287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C46673-19DB-4FBD-2316-EAD6CBEBD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D2B25-96E6-5F82-BD32-06301B672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137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F5A0A9-1FD0-47BC-2B2C-7279A1C50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BFC789-6873-5218-3F7E-B06843171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13D942-C75E-435C-89E7-94FF1BE6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80807-9C4D-1949-29BA-D892D9DB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915C88-E2ED-042B-85C5-3C1D688B1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01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7F0AB-C61D-A00C-8F67-CED1E3433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64D116-475B-A1A0-22E9-F7E586E12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A2691-1BF9-53B3-EDF7-6071873D3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E5FF5E-E673-0612-7816-00F5AD2D7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618B02-190F-D057-12A2-1B97F811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28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984A2-ABC8-2022-72CD-A807AED32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4E1B6D-7BD2-3D16-6484-F1C2AC5CA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C39F24-3CC7-A70B-9FEE-49029FEF5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26354D-55B8-E29B-85A0-C83E4044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6675D2-3250-32EA-6988-26C4EBF12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48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79F34-E7A1-3E59-C108-CCA5C62B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B57136-EEF3-70AC-B3E1-DF376D8B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F84341-1560-5681-AD00-CA92E962E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B3CB03-EA88-C9D9-8FE7-B8A43A97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313CB8-BF1E-ADDA-9785-7397B6CE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CA954B-6F05-0245-6726-4E531645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568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85FAB-258E-E900-9CBD-0EB21E82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971843-EA8F-44AA-3374-1BBE2EB58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3A76CF-323F-3DC4-AE6A-9884DC082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D9676A-53EF-3563-A20C-012DEE6FA4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C51D01-ACCB-7608-8624-4C70058BFA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665B16-AD28-3D5F-C933-14C796EBB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EE88ED-0CEC-BFD3-23E0-30AAAA168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C62C72-EB2D-6A67-BF1F-7200CA88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31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C4C90-E9B0-B900-3DA7-1D347380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19CECE-53D9-B29C-6A89-34C43B239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B10A5B-3913-E5C4-E320-C3B9F1E4E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28703D-AE27-4FD8-7284-4F134224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12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4CEB80-D513-CDF9-3E82-DE0FC26D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D76ABE-F99F-DB38-1987-9D3369EC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29F1A4-BFEB-434A-08D3-1435836E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05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789F2-40C1-B408-40C5-E503122D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BA79FC-B572-CAEA-3860-84E0F98D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8A89DF-BDB1-19FC-E333-F4CED8B06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B9A667-FC91-D83D-471F-74322E8D2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C05C8B-38AF-8B75-8494-BD81F3947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D93DBB-1A59-54DF-9823-1A03AEDE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780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29460-34E7-C7DE-2D24-39B02E4CE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3A2F42-4DC4-2ECC-1AD9-A0CE1E809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8623B3-D4DB-9DA9-D0E4-8681E57FD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5B04A0-259A-7EC6-A998-876C0B259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5569A8-EE61-1879-4BA7-DB651F089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584F5F-3711-74FE-1842-25BC18EB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617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13DA66B-FFD6-3A84-0EAD-69DEF8BD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FF70CA-152D-8684-DB87-64A76BB23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64330-ECC6-F35B-01C4-72BE9E148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96119-9601-4787-A4FD-B357701B429D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21A507-75EF-F8FE-2171-83964ACFD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7E42D-10CB-E79A-0E39-248AA08AC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8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EAEF23B4-0CEC-1078-B1FE-957FB0D8B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1" y="802456"/>
            <a:ext cx="8706960" cy="575406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- 1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500264"/>
              </p:ext>
            </p:extLst>
          </p:nvPr>
        </p:nvGraphicFramePr>
        <p:xfrm>
          <a:off x="9011503" y="1523330"/>
          <a:ext cx="3137462" cy="1696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사이트 로고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검색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호버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배송지 등록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후 담긴 개수 출력 됨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255086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3396343" y="534556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147280" y="1566522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5493920" y="1028016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9FE5DA-4BAF-E1D7-844A-DB5C539A5A4D}"/>
              </a:ext>
            </a:extLst>
          </p:cNvPr>
          <p:cNvSpPr/>
          <p:nvPr/>
        </p:nvSpPr>
        <p:spPr>
          <a:xfrm>
            <a:off x="147280" y="2026001"/>
            <a:ext cx="1347916" cy="1293153"/>
          </a:xfrm>
          <a:prstGeom prst="rect">
            <a:avLst/>
          </a:prstGeom>
          <a:solidFill>
            <a:srgbClr val="FE7477"/>
          </a:solidFill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E133F7C-94A8-EA7C-EDAA-56F9BC377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76" y="2095770"/>
            <a:ext cx="1176124" cy="1153614"/>
          </a:xfrm>
          <a:prstGeom prst="rect">
            <a:avLst/>
          </a:prstGeom>
          <a:effectLst/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565A5B0-BFE0-F1FA-2EB9-6F04ED5DB6C7}"/>
              </a:ext>
            </a:extLst>
          </p:cNvPr>
          <p:cNvCxnSpPr>
            <a:cxnSpLocks/>
          </p:cNvCxnSpPr>
          <p:nvPr/>
        </p:nvCxnSpPr>
        <p:spPr>
          <a:xfrm>
            <a:off x="895927" y="1700472"/>
            <a:ext cx="0" cy="325529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D8113A2-56F1-1AA5-D7C1-D4E072D46FAA}"/>
              </a:ext>
            </a:extLst>
          </p:cNvPr>
          <p:cNvSpPr/>
          <p:nvPr/>
        </p:nvSpPr>
        <p:spPr>
          <a:xfrm>
            <a:off x="8048207" y="664442"/>
            <a:ext cx="847865" cy="823417"/>
          </a:xfrm>
          <a:prstGeom prst="rect">
            <a:avLst/>
          </a:prstGeom>
          <a:solidFill>
            <a:srgbClr val="FE7477"/>
          </a:solidFill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25B540A-91A2-1B9D-3A55-3E0BA43B0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450" y="729087"/>
            <a:ext cx="757720" cy="693313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>
            <a:off x="7837054" y="1028016"/>
            <a:ext cx="211153" cy="80348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6170022" y="497872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7951758" y="2111715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8408051" y="5152053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109311"/>
              <a:gd name="adj4" fmla="val -25272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4" name="설명선: 선(테두리 및 강조선) 53">
            <a:extLst>
              <a:ext uri="{FF2B5EF4-FFF2-40B4-BE49-F238E27FC236}">
                <a16:creationId xmlns:a16="http://schemas.microsoft.com/office/drawing/2014/main" id="{178EE378-063A-D5DA-5798-1E913C7DADD8}"/>
              </a:ext>
            </a:extLst>
          </p:cNvPr>
          <p:cNvSpPr/>
          <p:nvPr/>
        </p:nvSpPr>
        <p:spPr>
          <a:xfrm>
            <a:off x="8449424" y="1625873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36970"/>
              <a:gd name="adj4" fmla="val -11333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5AAFCBC-B560-A122-9832-21BDC2D2624D}"/>
              </a:ext>
            </a:extLst>
          </p:cNvPr>
          <p:cNvSpPr/>
          <p:nvPr/>
        </p:nvSpPr>
        <p:spPr>
          <a:xfrm>
            <a:off x="8449424" y="2761674"/>
            <a:ext cx="460378" cy="458197"/>
          </a:xfrm>
          <a:prstGeom prst="rect">
            <a:avLst/>
          </a:prstGeom>
          <a:solidFill>
            <a:srgbClr val="FE7477"/>
          </a:solidFill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DC94A01-399B-0EF8-D270-4F19631FE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539" y="2807145"/>
            <a:ext cx="432577" cy="375742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AA67145-8161-284B-4B9F-542D6AED42E5}"/>
              </a:ext>
            </a:extLst>
          </p:cNvPr>
          <p:cNvCxnSpPr>
            <a:cxnSpLocks/>
          </p:cNvCxnSpPr>
          <p:nvPr/>
        </p:nvCxnSpPr>
        <p:spPr>
          <a:xfrm>
            <a:off x="8593115" y="1950509"/>
            <a:ext cx="139350" cy="732853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180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DCFEBFB6-EB53-E42A-2771-8D738D39C5D1}"/>
              </a:ext>
            </a:extLst>
          </p:cNvPr>
          <p:cNvGrpSpPr/>
          <p:nvPr/>
        </p:nvGrpSpPr>
        <p:grpSpPr>
          <a:xfrm>
            <a:off x="1584840" y="751113"/>
            <a:ext cx="6186880" cy="5715002"/>
            <a:chOff x="442854" y="1039384"/>
            <a:chExt cx="4179462" cy="382568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D7637BF-F93C-23B8-0EC8-00462B99D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470" b="35304"/>
            <a:stretch/>
          </p:blipFill>
          <p:spPr>
            <a:xfrm>
              <a:off x="442854" y="4379286"/>
              <a:ext cx="3973313" cy="48578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809EC33-4421-2152-2B13-16962E5AC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64" b="39810"/>
            <a:stretch/>
          </p:blipFill>
          <p:spPr>
            <a:xfrm>
              <a:off x="486659" y="1039384"/>
              <a:ext cx="4135657" cy="3356383"/>
            </a:xfrm>
            <a:prstGeom prst="rect">
              <a:avLst/>
            </a:prstGeom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743097"/>
              </p:ext>
            </p:extLst>
          </p:nvPr>
        </p:nvGraphicFramePr>
        <p:xfrm>
          <a:off x="9011503" y="1523330"/>
          <a:ext cx="3137462" cy="1684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3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낮은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높은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등록일 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조회높은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순 조회 기능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카테고리별 상품 조회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제로음료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무가당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단백질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도시락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기타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이미지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한 줄 설명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이미지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7577888" y="1836839"/>
            <a:ext cx="287383" cy="267900"/>
          </a:xfrm>
          <a:prstGeom prst="accentBorderCallout1">
            <a:avLst>
              <a:gd name="adj1" fmla="val 47788"/>
              <a:gd name="adj2" fmla="val -14791"/>
              <a:gd name="adj3" fmla="val 80115"/>
              <a:gd name="adj4" fmla="val -12922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7577887" y="2418248"/>
            <a:ext cx="287383" cy="267900"/>
          </a:xfrm>
          <a:prstGeom prst="accentBorderCallout1">
            <a:avLst>
              <a:gd name="adj1" fmla="val 44537"/>
              <a:gd name="adj2" fmla="val -14791"/>
              <a:gd name="adj3" fmla="val 10319"/>
              <a:gd name="adj4" fmla="val -12840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314727" y="2678026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80886"/>
              <a:gd name="adj4" fmla="val 18593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125059" y="486507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7270975" y="4999023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-57202"/>
              <a:gd name="adj4" fmla="val -585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5656216" y="5894566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82479"/>
              <a:gd name="adj4" fmla="val -13757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FBF50EA-91A8-89CC-BFDB-DAA8873A41BA}"/>
              </a:ext>
            </a:extLst>
          </p:cNvPr>
          <p:cNvSpPr/>
          <p:nvPr/>
        </p:nvSpPr>
        <p:spPr>
          <a:xfrm>
            <a:off x="905159" y="72566"/>
            <a:ext cx="139390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무가당 카테고리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C2B4A64-A2D6-647F-8AB6-324A5E18F42A}"/>
              </a:ext>
            </a:extLst>
          </p:cNvPr>
          <p:cNvSpPr/>
          <p:nvPr/>
        </p:nvSpPr>
        <p:spPr>
          <a:xfrm>
            <a:off x="5174473" y="78375"/>
            <a:ext cx="1670464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무가당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E647514-D9F7-ACC8-BD8F-6957752D9D24}"/>
              </a:ext>
            </a:extLst>
          </p:cNvPr>
          <p:cNvSpPr/>
          <p:nvPr/>
        </p:nvSpPr>
        <p:spPr>
          <a:xfrm>
            <a:off x="9180945" y="665017"/>
            <a:ext cx="2798579" cy="806784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카테고리별 판매 화면은 </a:t>
            </a:r>
            <a:b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</a:b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각각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3*3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개의 상품을 판매하므로 동일한 형식이므로 상단의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 상품만 기재함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658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6A5BEE-B78F-B6A8-403A-A58DE57BA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33" b="30037"/>
          <a:stretch/>
        </p:blipFill>
        <p:spPr>
          <a:xfrm>
            <a:off x="781944" y="852613"/>
            <a:ext cx="7307767" cy="573484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684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3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낮은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높은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등록일 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조회높은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순 조회 기능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카테고리별 상품 조회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제로음료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무가당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단백질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도시락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기타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이미지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한 줄 설명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이미지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7946019" y="1161966"/>
            <a:ext cx="287383" cy="267900"/>
          </a:xfrm>
          <a:prstGeom prst="accentBorderCallout1">
            <a:avLst>
              <a:gd name="adj1" fmla="val 47788"/>
              <a:gd name="adj2" fmla="val -14791"/>
              <a:gd name="adj3" fmla="val 80115"/>
              <a:gd name="adj4" fmla="val -12922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7920060" y="1849940"/>
            <a:ext cx="287383" cy="267900"/>
          </a:xfrm>
          <a:prstGeom prst="accentBorderCallout1">
            <a:avLst>
              <a:gd name="adj1" fmla="val 44537"/>
              <a:gd name="adj2" fmla="val -14791"/>
              <a:gd name="adj3" fmla="val 10319"/>
              <a:gd name="adj4" fmla="val -12840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761467" y="184299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80886"/>
              <a:gd name="adj4" fmla="val 18593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383726" y="475996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7545427" y="4798870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-57202"/>
              <a:gd name="adj4" fmla="val -585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5333998" y="6085673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82479"/>
              <a:gd name="adj4" fmla="val -13757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FBF50EA-91A8-89CC-BFDB-DAA8873A41BA}"/>
              </a:ext>
            </a:extLst>
          </p:cNvPr>
          <p:cNvSpPr/>
          <p:nvPr/>
        </p:nvSpPr>
        <p:spPr>
          <a:xfrm>
            <a:off x="905159" y="72566"/>
            <a:ext cx="139390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단백질 카테고리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C2B4A64-A2D6-647F-8AB6-324A5E18F42A}"/>
              </a:ext>
            </a:extLst>
          </p:cNvPr>
          <p:cNvSpPr/>
          <p:nvPr/>
        </p:nvSpPr>
        <p:spPr>
          <a:xfrm>
            <a:off x="5174473" y="78375"/>
            <a:ext cx="1670464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단백질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8C744F4-D8E3-BE5C-326A-8A9C292A1901}"/>
              </a:ext>
            </a:extLst>
          </p:cNvPr>
          <p:cNvSpPr/>
          <p:nvPr/>
        </p:nvSpPr>
        <p:spPr>
          <a:xfrm>
            <a:off x="9180945" y="665017"/>
            <a:ext cx="2798579" cy="806784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카테고리별 판매 화면은 </a:t>
            </a:r>
            <a:b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</a:b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각각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3*3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개의 상품을 판매하므로 동일한 형식이므로 상단의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 상품만 기재함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54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E1B90AE-80A9-9891-F36C-162002CDA092}"/>
              </a:ext>
            </a:extLst>
          </p:cNvPr>
          <p:cNvGrpSpPr/>
          <p:nvPr/>
        </p:nvGrpSpPr>
        <p:grpSpPr>
          <a:xfrm>
            <a:off x="932801" y="664442"/>
            <a:ext cx="7174495" cy="5801673"/>
            <a:chOff x="932801" y="664442"/>
            <a:chExt cx="7174495" cy="58016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486534C-D27B-255E-E6DE-C7D21B123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264" y="664442"/>
              <a:ext cx="7092863" cy="496234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77B0B95-DE66-328F-DFF6-E04A059E8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6298"/>
            <a:stretch/>
          </p:blipFill>
          <p:spPr>
            <a:xfrm>
              <a:off x="932801" y="5654178"/>
              <a:ext cx="7174495" cy="811937"/>
            </a:xfrm>
            <a:prstGeom prst="rect">
              <a:avLst/>
            </a:prstGeom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684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3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낮은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높은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등록일 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조회높은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순 조회 기능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카테고리별 상품 조회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제로음료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무가당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단백질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도시락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기타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이미지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한 줄 설명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이미지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8113160" y="989291"/>
            <a:ext cx="287383" cy="267900"/>
          </a:xfrm>
          <a:prstGeom prst="accentBorderCallout1">
            <a:avLst>
              <a:gd name="adj1" fmla="val 47788"/>
              <a:gd name="adj2" fmla="val -14791"/>
              <a:gd name="adj3" fmla="val 80115"/>
              <a:gd name="adj4" fmla="val -12922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8130402" y="1674928"/>
            <a:ext cx="287383" cy="267900"/>
          </a:xfrm>
          <a:prstGeom prst="accentBorderCallout1">
            <a:avLst>
              <a:gd name="adj1" fmla="val 44537"/>
              <a:gd name="adj2" fmla="val -14791"/>
              <a:gd name="adj3" fmla="val 10319"/>
              <a:gd name="adj4" fmla="val -12840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698848" y="209754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41878"/>
              <a:gd name="adj4" fmla="val 249567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383726" y="475996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79425"/>
              <a:gd name="adj4" fmla="val 25966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7783674" y="4626019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-57202"/>
              <a:gd name="adj4" fmla="val -585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5595256" y="5901518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82479"/>
              <a:gd name="adj4" fmla="val -13757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FBF50EA-91A8-89CC-BFDB-DAA8873A41BA}"/>
              </a:ext>
            </a:extLst>
          </p:cNvPr>
          <p:cNvSpPr/>
          <p:nvPr/>
        </p:nvSpPr>
        <p:spPr>
          <a:xfrm>
            <a:off x="905159" y="72566"/>
            <a:ext cx="139390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도시락 카테고리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C2B4A64-A2D6-647F-8AB6-324A5E18F42A}"/>
              </a:ext>
            </a:extLst>
          </p:cNvPr>
          <p:cNvSpPr/>
          <p:nvPr/>
        </p:nvSpPr>
        <p:spPr>
          <a:xfrm>
            <a:off x="5174473" y="78375"/>
            <a:ext cx="1670464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도시락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CF2A794-8C5F-6EEC-88FD-50E45DA4427C}"/>
              </a:ext>
            </a:extLst>
          </p:cNvPr>
          <p:cNvSpPr/>
          <p:nvPr/>
        </p:nvSpPr>
        <p:spPr>
          <a:xfrm>
            <a:off x="9180945" y="665017"/>
            <a:ext cx="2798579" cy="806784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카테고리별 판매 화면은 </a:t>
            </a:r>
            <a:b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</a:b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각각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3*3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개의 상품을 판매하므로 동일한 형식이므로 상단의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 상품만 기재함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455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78E419-17F0-F817-C70B-289E1E5F2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34" y="739900"/>
            <a:ext cx="7174495" cy="592565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684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3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낮은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높은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등록일 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조회높은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순 조회 기능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카테고리별 상품 조회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제로음료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무가당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단백질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도시락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기타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이미지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한 줄 설명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이미지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8121241" y="1046909"/>
            <a:ext cx="287383" cy="267900"/>
          </a:xfrm>
          <a:prstGeom prst="accentBorderCallout1">
            <a:avLst>
              <a:gd name="adj1" fmla="val 47788"/>
              <a:gd name="adj2" fmla="val -14791"/>
              <a:gd name="adj3" fmla="val 80115"/>
              <a:gd name="adj4" fmla="val -12922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8121240" y="1851007"/>
            <a:ext cx="287383" cy="267900"/>
          </a:xfrm>
          <a:prstGeom prst="accentBorderCallout1">
            <a:avLst>
              <a:gd name="adj1" fmla="val 44537"/>
              <a:gd name="adj2" fmla="val -14791"/>
              <a:gd name="adj3" fmla="val 10319"/>
              <a:gd name="adj4" fmla="val -12840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622663" y="223149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58131"/>
              <a:gd name="adj4" fmla="val 22532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717327" y="290046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7807067" y="4767424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-57202"/>
              <a:gd name="adj4" fmla="val -585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5477857" y="6102453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82479"/>
              <a:gd name="adj4" fmla="val -13757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21C4BE-8F09-2E71-EF1E-D42AD870356C}"/>
              </a:ext>
            </a:extLst>
          </p:cNvPr>
          <p:cNvSpPr/>
          <p:nvPr/>
        </p:nvSpPr>
        <p:spPr>
          <a:xfrm>
            <a:off x="9180945" y="665017"/>
            <a:ext cx="2798579" cy="806784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카테고리별 판매 화면은 </a:t>
            </a:r>
            <a:b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</a:b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각각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3*3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개의 상품을 판매하므로 동일한 형식이므로 상단의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 상품만 기재함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FBF50EA-91A8-89CC-BFDB-DAA8873A41BA}"/>
              </a:ext>
            </a:extLst>
          </p:cNvPr>
          <p:cNvSpPr/>
          <p:nvPr/>
        </p:nvSpPr>
        <p:spPr>
          <a:xfrm>
            <a:off x="905159" y="72566"/>
            <a:ext cx="139390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기타 카테고리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C2B4A64-A2D6-647F-8AB6-324A5E18F42A}"/>
              </a:ext>
            </a:extLst>
          </p:cNvPr>
          <p:cNvSpPr/>
          <p:nvPr/>
        </p:nvSpPr>
        <p:spPr>
          <a:xfrm>
            <a:off x="5174473" y="78375"/>
            <a:ext cx="1670464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868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457573-D805-2B57-8228-037FB77CD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7"/>
          <a:stretch/>
        </p:blipFill>
        <p:spPr>
          <a:xfrm>
            <a:off x="1325368" y="534555"/>
            <a:ext cx="6960678" cy="538801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454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사이트 로고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검색창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호버시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배송지 등록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927150" y="152333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4605"/>
              <a:gd name="adj4" fmla="val 27078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1126259" y="356788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970185" y="520072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06120"/>
              <a:gd name="adj4" fmla="val 276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7711440" y="5214716"/>
            <a:ext cx="287383" cy="267900"/>
          </a:xfrm>
          <a:prstGeom prst="accentBorderCallout1">
            <a:avLst>
              <a:gd name="adj1" fmla="val 34785"/>
              <a:gd name="adj2" fmla="val -17821"/>
              <a:gd name="adj3" fmla="val -79859"/>
              <a:gd name="adj4" fmla="val -9487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5952308" y="6189495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53321"/>
              <a:gd name="adj4" fmla="val -16154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신상품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2" y="78375"/>
            <a:ext cx="157467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신상품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12F70-C563-4502-F5FA-93CE016A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229" y="6122026"/>
            <a:ext cx="1627006" cy="41241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9147E1F-5C4C-B5CE-A2BF-BF454C53A267}"/>
              </a:ext>
            </a:extLst>
          </p:cNvPr>
          <p:cNvSpPr/>
          <p:nvPr/>
        </p:nvSpPr>
        <p:spPr>
          <a:xfrm>
            <a:off x="9180945" y="665017"/>
            <a:ext cx="2798579" cy="806783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신상품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 / 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할인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/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베스트별 판매 화면 또한 </a:t>
            </a:r>
            <a:b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</a:b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각각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3*3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개의 상품을 판매하는 동일한 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형식이므로 상단의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 상품만 기재함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44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26334A-E929-7C3A-5B37-C34C4BA46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07" y="6190747"/>
            <a:ext cx="2056583" cy="4371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C8F1F9-83D2-5B4F-8652-D4CB7635F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177" y="510021"/>
            <a:ext cx="6482396" cy="582687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7"/>
            <a:ext cx="2798579" cy="806783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신상품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 / 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할인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/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베스트별 판매 화면 또한 </a:t>
            </a:r>
            <a:b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</a:b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각각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3*3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개의 상품을 판매하는 동일한 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형식이므로 상단의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 상품만 기재함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944905"/>
              </p:ext>
            </p:extLst>
          </p:nvPr>
        </p:nvGraphicFramePr>
        <p:xfrm>
          <a:off x="9011503" y="1584292"/>
          <a:ext cx="3137462" cy="155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343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전체보기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제로음료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무가당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단백질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도시락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기타 별 할인상품 조회 기능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이미지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한 줄 설명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이미지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970590" y="846517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63861"/>
              <a:gd name="adj4" fmla="val 46168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940243" y="1886076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033794" y="322905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63861"/>
              <a:gd name="adj4" fmla="val 25562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086460" y="5343701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7549474" y="4838331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5842562" y="6332165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46722"/>
              <a:gd name="adj4" fmla="val -18303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8" y="7256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할인상품 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40851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할인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42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042212-705F-BF5C-C048-F14DA43F8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07" y="6190747"/>
            <a:ext cx="2056583" cy="4371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559E7A-7EB1-F23C-9B0A-F52380DD4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416" y="557260"/>
            <a:ext cx="6229024" cy="564169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1140823" y="79432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09371"/>
              <a:gd name="adj4" fmla="val 42835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958921" y="175001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024237" y="365957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12622"/>
              <a:gd name="adj4" fmla="val 25562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144968" y="5301248"/>
            <a:ext cx="287383" cy="267900"/>
          </a:xfrm>
          <a:prstGeom prst="accentBorderCallout1">
            <a:avLst>
              <a:gd name="adj1" fmla="val 31535"/>
              <a:gd name="adj2" fmla="val 115512"/>
              <a:gd name="adj3" fmla="val 37166"/>
              <a:gd name="adj4" fmla="val 22027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7517664" y="5167298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-40948"/>
              <a:gd name="adj4" fmla="val -12518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8" y="72566"/>
            <a:ext cx="127667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베스트 상품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2" y="78375"/>
            <a:ext cx="157467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베스트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설명선: 선(테두리 및 강조선) 9">
            <a:extLst>
              <a:ext uri="{FF2B5EF4-FFF2-40B4-BE49-F238E27FC236}">
                <a16:creationId xmlns:a16="http://schemas.microsoft.com/office/drawing/2014/main" id="{AAAB1D89-066B-314B-0454-9E4D028427FE}"/>
              </a:ext>
            </a:extLst>
          </p:cNvPr>
          <p:cNvSpPr/>
          <p:nvPr/>
        </p:nvSpPr>
        <p:spPr>
          <a:xfrm>
            <a:off x="5842562" y="6332165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46722"/>
              <a:gd name="adj4" fmla="val -18303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graphicFrame>
        <p:nvGraphicFramePr>
          <p:cNvPr id="11" name="표 17">
            <a:extLst>
              <a:ext uri="{FF2B5EF4-FFF2-40B4-BE49-F238E27FC236}">
                <a16:creationId xmlns:a16="http://schemas.microsoft.com/office/drawing/2014/main" id="{07DD90D5-E35B-CD63-1A41-A381760DF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825327"/>
              </p:ext>
            </p:extLst>
          </p:nvPr>
        </p:nvGraphicFramePr>
        <p:xfrm>
          <a:off x="9011503" y="1523330"/>
          <a:ext cx="3137462" cy="155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343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전체보기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제로음료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무가당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단백질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도시락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기타 별 할인상품 조회 기능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이미지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한 줄 설명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이미지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4502AE5-F121-21B5-9909-F48A3B181009}"/>
              </a:ext>
            </a:extLst>
          </p:cNvPr>
          <p:cNvSpPr/>
          <p:nvPr/>
        </p:nvSpPr>
        <p:spPr>
          <a:xfrm>
            <a:off x="9180945" y="665017"/>
            <a:ext cx="2798579" cy="806783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신상품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 / 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할인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/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베스트별 판매 화면 또한 </a:t>
            </a:r>
            <a:b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</a:b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각각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3*3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개의 상품을 판매하는 동일한 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형식이므로 상단의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 상품만 기재함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57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99CFA2-06E8-B59D-68F0-6BBC93D7B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51" y="1159029"/>
            <a:ext cx="8483838" cy="494376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7"/>
            <a:ext cx="2906550" cy="1137657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E7477"/>
                </a:solidFill>
                <a:latin typeface="Bahnschrift" panose="020B0502040204020203" pitchFamily="34" charset="0"/>
              </a:rPr>
              <a:t>헤더 메뉴바의 </a:t>
            </a:r>
            <a:r>
              <a:rPr lang="en-US" altLang="ko-KR" sz="1000" dirty="0">
                <a:solidFill>
                  <a:srgbClr val="FE7477"/>
                </a:solidFill>
                <a:latin typeface="Bahnschrift" panose="020B0502040204020203" pitchFamily="34" charset="0"/>
              </a:rPr>
              <a:t>‘</a:t>
            </a:r>
            <a:r>
              <a:rPr lang="ko-KR" altLang="en-US" sz="1000" dirty="0">
                <a:solidFill>
                  <a:srgbClr val="FE7477"/>
                </a:solidFill>
                <a:latin typeface="Bahnschrift" panose="020B0502040204020203" pitchFamily="34" charset="0"/>
              </a:rPr>
              <a:t>이벤트</a:t>
            </a:r>
            <a:r>
              <a:rPr lang="en-US" altLang="ko-KR" sz="1000" dirty="0">
                <a:solidFill>
                  <a:srgbClr val="FE7477"/>
                </a:solidFill>
                <a:latin typeface="Bahnschrift" panose="020B0502040204020203" pitchFamily="34" charset="0"/>
              </a:rPr>
              <a:t>＇</a:t>
            </a:r>
            <a:r>
              <a:rPr lang="ko-KR" altLang="en-US" sz="1000" dirty="0">
                <a:solidFill>
                  <a:srgbClr val="FE7477"/>
                </a:solidFill>
                <a:latin typeface="Bahnschrift" panose="020B0502040204020203" pitchFamily="34" charset="0"/>
              </a:rPr>
              <a:t>를 누르면 </a:t>
            </a:r>
            <a:endParaRPr lang="en-US" altLang="ko-KR" sz="10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rgbClr val="FE7477"/>
                </a:solidFill>
                <a:latin typeface="Bahnschrift" panose="020B0502040204020203" pitchFamily="34" charset="0"/>
              </a:rPr>
              <a:t>공지사항 페이지로 연결 됨</a:t>
            </a:r>
            <a:endParaRPr lang="en-US" altLang="ko-KR" sz="10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altLang="ko-KR" sz="1000" dirty="0">
                <a:solidFill>
                  <a:srgbClr val="FE7477"/>
                </a:solidFill>
                <a:latin typeface="Bahnschrift" panose="020B0502040204020203" pitchFamily="34" charset="0"/>
              </a:rPr>
              <a:t>-&gt; </a:t>
            </a:r>
            <a:r>
              <a:rPr lang="ko-KR" altLang="en-US" sz="1000" dirty="0">
                <a:solidFill>
                  <a:srgbClr val="FE7477"/>
                </a:solidFill>
                <a:latin typeface="Bahnschrift" panose="020B0502040204020203" pitchFamily="34" charset="0"/>
              </a:rPr>
              <a:t>공지사항에서 이벤트 공지를 하기 때문</a:t>
            </a:r>
            <a:endParaRPr lang="en-US" altLang="ko-KR" sz="10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endParaRPr lang="en-US" altLang="ko-KR" sz="10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rgbClr val="FE7477"/>
                </a:solidFill>
                <a:latin typeface="Bahnschrift" panose="020B0502040204020203" pitchFamily="34" charset="0"/>
              </a:rPr>
              <a:t>최근 공지사항 게시글부터 조회 됨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490695"/>
              </p:ext>
            </p:extLst>
          </p:nvPr>
        </p:nvGraphicFramePr>
        <p:xfrm>
          <a:off x="9001789" y="1946364"/>
          <a:ext cx="3137462" cy="1733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7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 사이드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메뉴바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중 공지사항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7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 사이드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메뉴바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중 자주하는 질문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7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 사이드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메뉴바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중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1:1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7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공지사항 게시판명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소개글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342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한 줄 클릭 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해당 공지사항 상세보기 페이지로 연결 됨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400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한 페이지에는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10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개의 게시글이 게시되며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그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이후의게시글들은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다음으로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처리 됨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68814" y="329359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83365"/>
              <a:gd name="adj4" fmla="val 22835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68814" y="3784545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68813" y="424871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8600"/>
              <a:gd name="adj4" fmla="val 2344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6383048" y="2843558"/>
            <a:ext cx="287383" cy="267900"/>
          </a:xfrm>
          <a:prstGeom prst="accentBorderCallout1">
            <a:avLst>
              <a:gd name="adj1" fmla="val 41286"/>
              <a:gd name="adj2" fmla="val -17821"/>
              <a:gd name="adj3" fmla="val 43668"/>
              <a:gd name="adj4" fmla="val -15548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2163745" y="4711581"/>
            <a:ext cx="287383" cy="267900"/>
          </a:xfrm>
          <a:prstGeom prst="accentBorderCallout1">
            <a:avLst>
              <a:gd name="adj1" fmla="val 41877"/>
              <a:gd name="adj2" fmla="val 120288"/>
              <a:gd name="adj3" fmla="val 50071"/>
              <a:gd name="adj4" fmla="val 20209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6239356" y="5565021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13454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공지사항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2" y="78375"/>
            <a:ext cx="157467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이벤트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744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B042CE-B5C3-4B0B-64D9-A1096FCD0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61" y="597149"/>
            <a:ext cx="5836602" cy="618247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815439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공지사항 상세보기 화면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공지사항 내에는 파일 및 이미지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,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동영상 첨부 가능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09286"/>
              </p:ext>
            </p:extLst>
          </p:nvPr>
        </p:nvGraphicFramePr>
        <p:xfrm>
          <a:off x="9011503" y="1636535"/>
          <a:ext cx="3137462" cy="969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공지사항 제목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공지사항 번호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작성일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조회수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공지사항 내용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목록 가기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1271978" y="155650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73613"/>
              <a:gd name="adj4" fmla="val 28290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1271977" y="198251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271976" y="2408535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74350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3544389" y="6255976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89177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8" y="72566"/>
            <a:ext cx="1536405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공지사항 상세보기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268065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이벤트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공지사항 게시글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34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BBA26-AAB8-CB02-3DDD-77BCA6B36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06" y="485398"/>
            <a:ext cx="6501407" cy="6316739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자주하는 질문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999675"/>
              </p:ext>
            </p:extLst>
          </p:nvPr>
        </p:nvGraphicFramePr>
        <p:xfrm>
          <a:off x="9011503" y="1523330"/>
          <a:ext cx="3137462" cy="1211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질문사항이 있는 고객들을 배려한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1:1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 연결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자주하는 질문 게시판명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소개글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질문 내용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답변 내용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761467" y="183849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35376"/>
              <a:gd name="adj4" fmla="val 26774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5656216" y="705393"/>
            <a:ext cx="287383" cy="267900"/>
          </a:xfrm>
          <a:prstGeom prst="accentBorderCallout1">
            <a:avLst>
              <a:gd name="adj1" fmla="val 41286"/>
              <a:gd name="adj2" fmla="val -8730"/>
              <a:gd name="adj3" fmla="val 55828"/>
              <a:gd name="adj4" fmla="val -12840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7618130" y="1766484"/>
            <a:ext cx="287383" cy="267900"/>
          </a:xfrm>
          <a:prstGeom prst="accentBorderCallout1">
            <a:avLst>
              <a:gd name="adj1" fmla="val 47788"/>
              <a:gd name="adj2" fmla="val -14791"/>
              <a:gd name="adj3" fmla="val 47608"/>
              <a:gd name="adj4" fmla="val -15952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7618130" y="2181460"/>
            <a:ext cx="287383" cy="267900"/>
          </a:xfrm>
          <a:prstGeom prst="accentBorderCallout1">
            <a:avLst>
              <a:gd name="adj1" fmla="val 47788"/>
              <a:gd name="adj2" fmla="val -14791"/>
              <a:gd name="adj3" fmla="val 50169"/>
              <a:gd name="adj4" fmla="val -15851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5692633" y="6466115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8" y="72566"/>
            <a:ext cx="1655161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자주하는 질문 게시판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266324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고객센터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자주하는 질문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54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25E239-EA1E-6053-BF51-D10EDC556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0" y="606441"/>
            <a:ext cx="6356247" cy="607212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- 2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058978"/>
              </p:ext>
            </p:extLst>
          </p:nvPr>
        </p:nvGraphicFramePr>
        <p:xfrm>
          <a:off x="9011503" y="1523330"/>
          <a:ext cx="3137462" cy="484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스크롤 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고정되는 헤더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신상품 게시판으로 연결됨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539980" y="66684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7856"/>
              <a:gd name="adj4" fmla="val 28896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539979" y="1295916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-54696"/>
              <a:gd name="adj4" fmla="val 111099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689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345CF8-EAA0-D20A-8401-74A445B64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53" y="571290"/>
            <a:ext cx="8361129" cy="5972235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1423696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로그인 한 회원만 접근이 가능한 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1:1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문의 게시판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제목을 눌렀을 때 문의 내용과 답변내용이 아래로 슬라이드 되며 노출되는 방식으로 구현함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931778"/>
              </p:ext>
            </p:extLst>
          </p:nvPr>
        </p:nvGraphicFramePr>
        <p:xfrm>
          <a:off x="8999805" y="2496968"/>
          <a:ext cx="3137462" cy="1793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1:1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 게시판명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소개글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1:1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 등록 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등록 폼으로 연결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339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1:1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 제목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클릭 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 내용 노출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답변이 있을 경우에는 답변도 함께 노출 됨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 내용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관리자 답변 내용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관리자의 답변완료 시 답변대기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답변완료로 바뀜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 수정 및 삭제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67743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5548941" y="915389"/>
            <a:ext cx="287383" cy="267900"/>
          </a:xfrm>
          <a:prstGeom prst="accentBorderCallout1">
            <a:avLst>
              <a:gd name="adj1" fmla="val 41286"/>
              <a:gd name="adj2" fmla="val -11760"/>
              <a:gd name="adj3" fmla="val 50859"/>
              <a:gd name="adj4" fmla="val -10497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6905896" y="145064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654096" y="211646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63862"/>
              <a:gd name="adj4" fmla="val 295022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3492137" y="2503677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7166"/>
              <a:gd name="adj4" fmla="val 4142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3492137" y="3525629"/>
            <a:ext cx="287383" cy="267900"/>
          </a:xfrm>
          <a:prstGeom prst="accentBorderCallout1">
            <a:avLst>
              <a:gd name="adj1" fmla="val 38627"/>
              <a:gd name="adj2" fmla="val 111197"/>
              <a:gd name="adj3" fmla="val -5191"/>
              <a:gd name="adj4" fmla="val 28088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8334101" y="2116469"/>
            <a:ext cx="287383" cy="267900"/>
          </a:xfrm>
          <a:prstGeom prst="accentBorderCallout1">
            <a:avLst>
              <a:gd name="adj1" fmla="val 56457"/>
              <a:gd name="adj2" fmla="val -12862"/>
              <a:gd name="adj3" fmla="val 56474"/>
              <a:gd name="adj4" fmla="val -16484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8" y="72566"/>
            <a:ext cx="127667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1:1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문의 리스트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2454236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고객센터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1:1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문의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" name="설명선: 선(테두리 및 강조선) 3">
            <a:extLst>
              <a:ext uri="{FF2B5EF4-FFF2-40B4-BE49-F238E27FC236}">
                <a16:creationId xmlns:a16="http://schemas.microsoft.com/office/drawing/2014/main" id="{C836C38F-B91C-8CA0-E389-95686371C2A0}"/>
              </a:ext>
            </a:extLst>
          </p:cNvPr>
          <p:cNvSpPr/>
          <p:nvPr/>
        </p:nvSpPr>
        <p:spPr>
          <a:xfrm>
            <a:off x="8334101" y="2534802"/>
            <a:ext cx="287383" cy="267900"/>
          </a:xfrm>
          <a:prstGeom prst="accentBorderCallout1">
            <a:avLst>
              <a:gd name="adj1" fmla="val 56457"/>
              <a:gd name="adj2" fmla="val -12862"/>
              <a:gd name="adj3" fmla="val 40221"/>
              <a:gd name="adj4" fmla="val -15878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877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759CCC-AA1F-DDEB-0013-C7352098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89" y="1110061"/>
            <a:ext cx="8660678" cy="441116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7"/>
            <a:ext cx="2798579" cy="772901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1:1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문의 작성 화면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유형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,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제목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,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내용 모두 작성 안 했을 시 등록버튼 클릭 불가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372841"/>
              </p:ext>
            </p:extLst>
          </p:nvPr>
        </p:nvGraphicFramePr>
        <p:xfrm>
          <a:off x="9011503" y="1523330"/>
          <a:ext cx="3137462" cy="969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문의유형 선택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select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박스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제목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내용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 등록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4826724" y="2482885"/>
            <a:ext cx="287383" cy="267900"/>
          </a:xfrm>
          <a:prstGeom prst="accentBorderCallout1">
            <a:avLst>
              <a:gd name="adj1" fmla="val 47788"/>
              <a:gd name="adj2" fmla="val -14791"/>
              <a:gd name="adj3" fmla="val 47608"/>
              <a:gd name="adj4" fmla="val -10497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1423319" y="3079154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1402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423318" y="3528351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57360"/>
              <a:gd name="adj4" fmla="val 21017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797787" y="492466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46918"/>
              <a:gd name="adj4" fmla="val 23542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C11AE46-8583-47ED-225F-4280F0D9A166}"/>
              </a:ext>
            </a:extLst>
          </p:cNvPr>
          <p:cNvSpPr/>
          <p:nvPr/>
        </p:nvSpPr>
        <p:spPr>
          <a:xfrm>
            <a:off x="905158" y="72566"/>
            <a:ext cx="127667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1:1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문의 작성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BFA8F83-9627-1EBB-2C00-332A4CF04FE3}"/>
              </a:ext>
            </a:extLst>
          </p:cNvPr>
          <p:cNvSpPr/>
          <p:nvPr/>
        </p:nvSpPr>
        <p:spPr>
          <a:xfrm>
            <a:off x="5174473" y="78375"/>
            <a:ext cx="2454236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고객센터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1:1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1AC3EE-7C75-E456-7249-F2081D55E415}"/>
              </a:ext>
            </a:extLst>
          </p:cNvPr>
          <p:cNvSpPr/>
          <p:nvPr/>
        </p:nvSpPr>
        <p:spPr>
          <a:xfrm>
            <a:off x="5665083" y="1347434"/>
            <a:ext cx="1876540" cy="1317389"/>
          </a:xfrm>
          <a:prstGeom prst="rect">
            <a:avLst/>
          </a:prstGeom>
          <a:solidFill>
            <a:srgbClr val="FE7477"/>
          </a:solidFill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7C4770C-D2A7-7BA3-85F5-A60C8866A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578" y="1437919"/>
            <a:ext cx="1770500" cy="1148528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E0FAD01-478B-FBE8-B0A8-38DB350180C6}"/>
              </a:ext>
            </a:extLst>
          </p:cNvPr>
          <p:cNvCxnSpPr>
            <a:cxnSpLocks/>
          </p:cNvCxnSpPr>
          <p:nvPr/>
        </p:nvCxnSpPr>
        <p:spPr>
          <a:xfrm flipV="1">
            <a:off x="4432821" y="1908119"/>
            <a:ext cx="1155281" cy="574766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794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4D9B79DB-1624-32D1-39CE-53C29A052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743" y="437604"/>
            <a:ext cx="5621864" cy="631686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724180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한 건 주문에 대한 리스트 조회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최신 순 조회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/ 10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 당 </a:t>
            </a:r>
            <a:r>
              <a:rPr lang="ko-KR" altLang="en-US" sz="1100" dirty="0" err="1">
                <a:solidFill>
                  <a:srgbClr val="FE7477"/>
                </a:solidFill>
                <a:latin typeface="Bahnschrift" panose="020B0502040204020203" pitchFamily="34" charset="0"/>
              </a:rPr>
              <a:t>페이징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239025"/>
              </p:ext>
            </p:extLst>
          </p:nvPr>
        </p:nvGraphicFramePr>
        <p:xfrm>
          <a:off x="9011503" y="1523330"/>
          <a:ext cx="3137462" cy="3214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마이페이지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사이드메뉴바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중 주문내역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마이페이지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사이드메뉴바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중 찜한상품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마이페이지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사이드메뉴바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중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배송지관리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마이페이지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사이드메뉴바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중 리뷰관리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마이페이지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사이드메뉴바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중 쿠폰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마이페이지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사이드메뉴바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중 내정보수정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주문내역 게시판명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설명글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721885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8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주문날짜 및 시간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39863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9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배송상태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 준비중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 중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배송완료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575017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10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주문상세보기 화면으로 연결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586160"/>
                  </a:ext>
                </a:extLst>
              </a:tr>
              <a:tr h="456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상품명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 주문 상품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‘,’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 구분하여 전체 출력함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주문번호 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결제방법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카카오페이로 통일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 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결제금액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 주문한 상품의 합계 산출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01874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10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개 당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처리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4682454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1481116" y="932945"/>
            <a:ext cx="177268" cy="186482"/>
          </a:xfrm>
          <a:prstGeom prst="accentBorderCallout1">
            <a:avLst>
              <a:gd name="adj1" fmla="val 34785"/>
              <a:gd name="adj2" fmla="val 112482"/>
              <a:gd name="adj3" fmla="val 47608"/>
              <a:gd name="adj4" fmla="val 3041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1481116" y="1202634"/>
            <a:ext cx="225437" cy="186564"/>
          </a:xfrm>
          <a:prstGeom prst="accentBorderCallout1">
            <a:avLst>
              <a:gd name="adj1" fmla="val 34785"/>
              <a:gd name="adj2" fmla="val 112482"/>
              <a:gd name="adj3" fmla="val 73667"/>
              <a:gd name="adj4" fmla="val 24295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505199" y="1436007"/>
            <a:ext cx="177269" cy="186482"/>
          </a:xfrm>
          <a:prstGeom prst="accentBorderCallout1">
            <a:avLst>
              <a:gd name="adj1" fmla="val 34785"/>
              <a:gd name="adj2" fmla="val 112482"/>
              <a:gd name="adj3" fmla="val 83230"/>
              <a:gd name="adj4" fmla="val 31384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508792" y="1679769"/>
            <a:ext cx="162824" cy="204688"/>
          </a:xfrm>
          <a:prstGeom prst="accentBorderCallout1">
            <a:avLst>
              <a:gd name="adj1" fmla="val 34785"/>
              <a:gd name="adj2" fmla="val 112482"/>
              <a:gd name="adj3" fmla="val 70629"/>
              <a:gd name="adj4" fmla="val 30424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1501569" y="1949540"/>
            <a:ext cx="177269" cy="204688"/>
          </a:xfrm>
          <a:prstGeom prst="accentBorderCallout1">
            <a:avLst>
              <a:gd name="adj1" fmla="val 32365"/>
              <a:gd name="adj2" fmla="val 121478"/>
              <a:gd name="adj3" fmla="val 58818"/>
              <a:gd name="adj4" fmla="val 299282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1494819" y="2228095"/>
            <a:ext cx="177268" cy="186482"/>
          </a:xfrm>
          <a:prstGeom prst="accentBorderCallout1">
            <a:avLst>
              <a:gd name="adj1" fmla="val 44690"/>
              <a:gd name="adj2" fmla="val 124693"/>
              <a:gd name="adj3" fmla="val 49467"/>
              <a:gd name="adj4" fmla="val 282752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39390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주문내역 리스트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2" y="78375"/>
            <a:ext cx="2536967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마이페이지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주문내역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설명선: 선(테두리 및 강조선) 12">
            <a:extLst>
              <a:ext uri="{FF2B5EF4-FFF2-40B4-BE49-F238E27FC236}">
                <a16:creationId xmlns:a16="http://schemas.microsoft.com/office/drawing/2014/main" id="{FD4560A2-173F-A61E-90C6-E549680C792F}"/>
              </a:ext>
            </a:extLst>
          </p:cNvPr>
          <p:cNvSpPr/>
          <p:nvPr/>
        </p:nvSpPr>
        <p:spPr>
          <a:xfrm>
            <a:off x="7557742" y="1443123"/>
            <a:ext cx="410494" cy="236646"/>
          </a:xfrm>
          <a:prstGeom prst="accentBorderCallout1">
            <a:avLst>
              <a:gd name="adj1" fmla="val 31535"/>
              <a:gd name="adj2" fmla="val -17821"/>
              <a:gd name="adj3" fmla="val 37166"/>
              <a:gd name="adj4" fmla="val -17089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10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8" name="설명선: 선(테두리 및 강조선) 17">
            <a:extLst>
              <a:ext uri="{FF2B5EF4-FFF2-40B4-BE49-F238E27FC236}">
                <a16:creationId xmlns:a16="http://schemas.microsoft.com/office/drawing/2014/main" id="{11EB01B9-144F-D37B-E9C0-FCFED8F36E6B}"/>
              </a:ext>
            </a:extLst>
          </p:cNvPr>
          <p:cNvSpPr/>
          <p:nvPr/>
        </p:nvSpPr>
        <p:spPr>
          <a:xfrm>
            <a:off x="3805472" y="1317684"/>
            <a:ext cx="211153" cy="236646"/>
          </a:xfrm>
          <a:prstGeom prst="accentBorderCallout1">
            <a:avLst>
              <a:gd name="adj1" fmla="val 45825"/>
              <a:gd name="adj2" fmla="val -19495"/>
              <a:gd name="adj3" fmla="val 55444"/>
              <a:gd name="adj4" fmla="val -108827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9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9" name="설명선: 선(테두리 및 강조선) 18">
            <a:extLst>
              <a:ext uri="{FF2B5EF4-FFF2-40B4-BE49-F238E27FC236}">
                <a16:creationId xmlns:a16="http://schemas.microsoft.com/office/drawing/2014/main" id="{FE1FA05E-4DB8-305E-B1AB-D8C3385ACFCD}"/>
              </a:ext>
            </a:extLst>
          </p:cNvPr>
          <p:cNvSpPr/>
          <p:nvPr/>
        </p:nvSpPr>
        <p:spPr>
          <a:xfrm>
            <a:off x="4190997" y="1035879"/>
            <a:ext cx="200296" cy="178563"/>
          </a:xfrm>
          <a:prstGeom prst="accentBorderCallout1">
            <a:avLst>
              <a:gd name="adj1" fmla="val 64047"/>
              <a:gd name="adj2" fmla="val -13605"/>
              <a:gd name="adj3" fmla="val 102176"/>
              <a:gd name="adj4" fmla="val -19672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8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2" name="설명선: 선(테두리 및 강조선) 21">
            <a:extLst>
              <a:ext uri="{FF2B5EF4-FFF2-40B4-BE49-F238E27FC236}">
                <a16:creationId xmlns:a16="http://schemas.microsoft.com/office/drawing/2014/main" id="{7F8824DC-1787-2464-6C0F-5B469908F494}"/>
              </a:ext>
            </a:extLst>
          </p:cNvPr>
          <p:cNvSpPr/>
          <p:nvPr/>
        </p:nvSpPr>
        <p:spPr>
          <a:xfrm>
            <a:off x="5162502" y="648769"/>
            <a:ext cx="186726" cy="204688"/>
          </a:xfrm>
          <a:prstGeom prst="accentBorderCallout1">
            <a:avLst>
              <a:gd name="adj1" fmla="val 51804"/>
              <a:gd name="adj2" fmla="val -18105"/>
              <a:gd name="adj3" fmla="val 45102"/>
              <a:gd name="adj4" fmla="val -16706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4" name="설명선: 선(테두리 및 강조선) 23">
            <a:extLst>
              <a:ext uri="{FF2B5EF4-FFF2-40B4-BE49-F238E27FC236}">
                <a16:creationId xmlns:a16="http://schemas.microsoft.com/office/drawing/2014/main" id="{2928FD1C-4750-DE33-6B96-602BECB42C0E}"/>
              </a:ext>
            </a:extLst>
          </p:cNvPr>
          <p:cNvSpPr/>
          <p:nvPr/>
        </p:nvSpPr>
        <p:spPr>
          <a:xfrm>
            <a:off x="4113609" y="6347792"/>
            <a:ext cx="410494" cy="236646"/>
          </a:xfrm>
          <a:prstGeom prst="accentBorderCallout1">
            <a:avLst>
              <a:gd name="adj1" fmla="val 46255"/>
              <a:gd name="adj2" fmla="val 111590"/>
              <a:gd name="adj3" fmla="val 48206"/>
              <a:gd name="adj4" fmla="val 17915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7" name="설명선: 선(테두리 및 강조선) 26">
            <a:extLst>
              <a:ext uri="{FF2B5EF4-FFF2-40B4-BE49-F238E27FC236}">
                <a16:creationId xmlns:a16="http://schemas.microsoft.com/office/drawing/2014/main" id="{E26DF25B-FAAF-1C0D-CE5D-8454E269239C}"/>
              </a:ext>
            </a:extLst>
          </p:cNvPr>
          <p:cNvSpPr/>
          <p:nvPr/>
        </p:nvSpPr>
        <p:spPr>
          <a:xfrm>
            <a:off x="5179684" y="1831217"/>
            <a:ext cx="410494" cy="236646"/>
          </a:xfrm>
          <a:prstGeom prst="accentBorderCallout1">
            <a:avLst>
              <a:gd name="adj1" fmla="val 42575"/>
              <a:gd name="adj2" fmla="val -11457"/>
              <a:gd name="adj3" fmla="val 48206"/>
              <a:gd name="adj4" fmla="val -7967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03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468CEA8D-9B50-D3A5-29C8-DF2044CA4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311" y="1750389"/>
            <a:ext cx="4328605" cy="46346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EB60F2-1FF2-9291-696B-AFC10013C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7" y="547891"/>
            <a:ext cx="4277195" cy="314755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주문내역 상세 보기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249500"/>
              </p:ext>
            </p:extLst>
          </p:nvPr>
        </p:nvGraphicFramePr>
        <p:xfrm>
          <a:off x="9011503" y="1523330"/>
          <a:ext cx="3137462" cy="302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주문번호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 및 상품에 대한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1:1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 게시판으로 연결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구매수량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결제 상태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결제 정보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총 상품 가격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배송비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디폴트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3000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원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총 결제 가격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총 상품 가격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+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배송비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결제 방법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주문정보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운송장 번호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주문자명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보내는분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결제일시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배송정보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받는 분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핸드폰번호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주소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받는 장소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805847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997131" y="1082020"/>
            <a:ext cx="287383" cy="267900"/>
          </a:xfrm>
          <a:prstGeom prst="accentBorderCallout1">
            <a:avLst>
              <a:gd name="adj1" fmla="val 51038"/>
              <a:gd name="adj2" fmla="val -14791"/>
              <a:gd name="adj3" fmla="val 76864"/>
              <a:gd name="adj4" fmla="val -5649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2307937" y="111343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65580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423319" y="1573526"/>
            <a:ext cx="287383" cy="267900"/>
          </a:xfrm>
          <a:prstGeom prst="accentBorderCallout1">
            <a:avLst>
              <a:gd name="adj1" fmla="val 44537"/>
              <a:gd name="adj2" fmla="val -17821"/>
              <a:gd name="adj3" fmla="val 57360"/>
              <a:gd name="adj4" fmla="val -6558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3143262" y="1573526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63172"/>
              <a:gd name="adj4" fmla="val 19300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5233564" y="1825583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5205801" y="3272318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85730"/>
              <a:gd name="adj4" fmla="val -8303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설명선: 선(테두리 및 강조선) 12">
            <a:extLst>
              <a:ext uri="{FF2B5EF4-FFF2-40B4-BE49-F238E27FC236}">
                <a16:creationId xmlns:a16="http://schemas.microsoft.com/office/drawing/2014/main" id="{D4D14FC9-CCE5-BB31-C06D-1B6E114643A1}"/>
              </a:ext>
            </a:extLst>
          </p:cNvPr>
          <p:cNvSpPr/>
          <p:nvPr/>
        </p:nvSpPr>
        <p:spPr>
          <a:xfrm>
            <a:off x="5267004" y="4853003"/>
            <a:ext cx="186726" cy="204688"/>
          </a:xfrm>
          <a:prstGeom prst="accentBorderCallout1">
            <a:avLst>
              <a:gd name="adj1" fmla="val 51804"/>
              <a:gd name="adj2" fmla="val -18105"/>
              <a:gd name="adj3" fmla="val 45102"/>
              <a:gd name="adj4" fmla="val -16706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18BC09D-CC2A-E18A-4D70-8D3112FDAA11}"/>
              </a:ext>
            </a:extLst>
          </p:cNvPr>
          <p:cNvSpPr/>
          <p:nvPr/>
        </p:nvSpPr>
        <p:spPr>
          <a:xfrm>
            <a:off x="905159" y="72566"/>
            <a:ext cx="139390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주문내역 상세 보기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2ACEFD-D357-9936-906A-C5D6D260C384}"/>
              </a:ext>
            </a:extLst>
          </p:cNvPr>
          <p:cNvSpPr/>
          <p:nvPr/>
        </p:nvSpPr>
        <p:spPr>
          <a:xfrm>
            <a:off x="5174472" y="78375"/>
            <a:ext cx="3269676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마이페이지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주문내역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주문상세</a:t>
            </a:r>
          </a:p>
        </p:txBody>
      </p:sp>
    </p:spTree>
    <p:extLst>
      <p:ext uri="{BB962C8B-B14F-4D97-AF65-F5344CB8AC3E}">
        <p14:creationId xmlns:p14="http://schemas.microsoft.com/office/powerpoint/2010/main" val="1156474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B4DE8F-902C-D684-A63F-06895918F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16" y="751113"/>
            <a:ext cx="8696553" cy="538551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찜한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 상품 리스트 조회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058419"/>
              </p:ext>
            </p:extLst>
          </p:nvPr>
        </p:nvGraphicFramePr>
        <p:xfrm>
          <a:off x="9011503" y="1523330"/>
          <a:ext cx="3137462" cy="1243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찜한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상품 게시판명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소개글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이미지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 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클릭 시 상품 상세 조회 화면으로 연결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찜 목록에서 상품 삭제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10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개씩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처리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5030781" y="1840666"/>
            <a:ext cx="287383" cy="267900"/>
          </a:xfrm>
          <a:prstGeom prst="accentBorderCallout1">
            <a:avLst>
              <a:gd name="adj1" fmla="val 44537"/>
              <a:gd name="adj2" fmla="val -11761"/>
              <a:gd name="adj3" fmla="val 47608"/>
              <a:gd name="adj4" fmla="val -12013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4469692" y="2709608"/>
            <a:ext cx="287383" cy="267900"/>
          </a:xfrm>
          <a:prstGeom prst="accentBorderCallout1">
            <a:avLst>
              <a:gd name="adj1" fmla="val 44537"/>
              <a:gd name="adj2" fmla="val -17821"/>
              <a:gd name="adj3" fmla="val 59079"/>
              <a:gd name="adj4" fmla="val -119312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6356447" y="257565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67112"/>
              <a:gd name="adj4" fmla="val 246537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6495784" y="3023117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53420"/>
              <a:gd name="adj4" fmla="val 18088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6096000" y="5812183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찜한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상품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2" y="78375"/>
            <a:ext cx="2536967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마이페이지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찜한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상품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810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A22E3F7E-C607-EEDB-52EB-762BB5716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3" y="518290"/>
            <a:ext cx="8613727" cy="310134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배송지 관리</a:t>
            </a:r>
            <a:b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</a:b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회원가입 시 입력 받은 주소의 </a:t>
            </a:r>
            <a:b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</a:b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별명 디폴트 값이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‘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기본배송지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＇</a:t>
            </a:r>
            <a:endParaRPr lang="ko-KR" altLang="en-US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373488"/>
              </p:ext>
            </p:extLst>
          </p:nvPr>
        </p:nvGraphicFramePr>
        <p:xfrm>
          <a:off x="9011503" y="1523330"/>
          <a:ext cx="3137462" cy="1454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배송지관리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게시판명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소개글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새 배송지 추가 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카카오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API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연결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배송지명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-&gt;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배송지 수정 시 배송지명 지정 가능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배송지 주소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받으실분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이름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연락처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배송유형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배송지 수정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배송지 수정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ALERT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저장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삭제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5692633" y="846517"/>
            <a:ext cx="287383" cy="267900"/>
          </a:xfrm>
          <a:prstGeom prst="accentBorderCallout1">
            <a:avLst>
              <a:gd name="adj1" fmla="val 47788"/>
              <a:gd name="adj2" fmla="val -11760"/>
              <a:gd name="adj3" fmla="val 54109"/>
              <a:gd name="adj4" fmla="val -15346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6912163" y="93491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724297" y="181615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38627"/>
              <a:gd name="adj4" fmla="val 26168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>
            <a:off x="8559539" y="1114417"/>
            <a:ext cx="171339" cy="1776577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654096" y="270960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-70106"/>
              <a:gd name="adj4" fmla="val 26572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7735851" y="1838213"/>
            <a:ext cx="287383" cy="267900"/>
          </a:xfrm>
          <a:prstGeom prst="accentBorderCallout1">
            <a:avLst>
              <a:gd name="adj1" fmla="val 48378"/>
              <a:gd name="adj2" fmla="val 117257"/>
              <a:gd name="adj3" fmla="val 154092"/>
              <a:gd name="adj4" fmla="val 193002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배송지 관리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267195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마이페이지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배송지 관리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C6D220-354E-8E56-E96C-D4B836F45E8B}"/>
              </a:ext>
            </a:extLst>
          </p:cNvPr>
          <p:cNvSpPr/>
          <p:nvPr/>
        </p:nvSpPr>
        <p:spPr>
          <a:xfrm>
            <a:off x="2129481" y="3306193"/>
            <a:ext cx="2974153" cy="3338447"/>
          </a:xfrm>
          <a:prstGeom prst="rect">
            <a:avLst/>
          </a:prstGeom>
          <a:solidFill>
            <a:srgbClr val="FE7477"/>
          </a:solidFill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FB778A-8EFF-0D45-4DBD-769E51C20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07" y="3423458"/>
            <a:ext cx="2852055" cy="315990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8376A-F363-8D37-9BE7-C7380CC45F17}"/>
              </a:ext>
            </a:extLst>
          </p:cNvPr>
          <p:cNvSpPr/>
          <p:nvPr/>
        </p:nvSpPr>
        <p:spPr>
          <a:xfrm>
            <a:off x="5911075" y="3056205"/>
            <a:ext cx="2854637" cy="3766966"/>
          </a:xfrm>
          <a:prstGeom prst="rect">
            <a:avLst/>
          </a:prstGeom>
          <a:solidFill>
            <a:srgbClr val="FE7477"/>
          </a:solidFill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6E1079-9699-F130-736E-18719F1AD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446" y="3129924"/>
            <a:ext cx="2734014" cy="3649701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81A352F-757D-F91E-2D30-49D982C3AB1F}"/>
              </a:ext>
            </a:extLst>
          </p:cNvPr>
          <p:cNvCxnSpPr>
            <a:cxnSpLocks/>
          </p:cNvCxnSpPr>
          <p:nvPr/>
        </p:nvCxnSpPr>
        <p:spPr>
          <a:xfrm flipH="1">
            <a:off x="4956593" y="2512110"/>
            <a:ext cx="3218783" cy="735450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설명선: 선(테두리 및 강조선) 29">
            <a:extLst>
              <a:ext uri="{FF2B5EF4-FFF2-40B4-BE49-F238E27FC236}">
                <a16:creationId xmlns:a16="http://schemas.microsoft.com/office/drawing/2014/main" id="{7A2CAFD2-2E62-7FE8-1781-66E397F8BC83}"/>
              </a:ext>
            </a:extLst>
          </p:cNvPr>
          <p:cNvSpPr/>
          <p:nvPr/>
        </p:nvSpPr>
        <p:spPr>
          <a:xfrm>
            <a:off x="1497876" y="4133368"/>
            <a:ext cx="287383" cy="284015"/>
          </a:xfrm>
          <a:prstGeom prst="accentBorderCallout1">
            <a:avLst>
              <a:gd name="adj1" fmla="val 44690"/>
              <a:gd name="adj2" fmla="val 124693"/>
              <a:gd name="adj3" fmla="val 49467"/>
              <a:gd name="adj4" fmla="val 282752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69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69DE83-B9DB-57CE-4C58-456B72E6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54" y="1665654"/>
            <a:ext cx="8606861" cy="3352449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보안을 위한 비밀번호 재확인 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744846"/>
              </p:ext>
            </p:extLst>
          </p:nvPr>
        </p:nvGraphicFramePr>
        <p:xfrm>
          <a:off x="9011503" y="1523330"/>
          <a:ext cx="3137462" cy="108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내정보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수정 및 비밀번호 재확인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알림글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362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아이디 입력 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현재 로그인한 멤버의 아이디 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기본적으로 입력해 놓음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비밀번호 재확인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비밀번호 재확인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3657718" y="1982519"/>
            <a:ext cx="287383" cy="267900"/>
          </a:xfrm>
          <a:prstGeom prst="accentBorderCallout1">
            <a:avLst>
              <a:gd name="adj1" fmla="val 38036"/>
              <a:gd name="adj2" fmla="val -11760"/>
              <a:gd name="adj3" fmla="val 76864"/>
              <a:gd name="adj4" fmla="val -15346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6792683" y="3485082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59079"/>
              <a:gd name="adj4" fmla="val -7688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6792683" y="398081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60611"/>
              <a:gd name="adj4" fmla="val -6255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6526739" y="449945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7166"/>
              <a:gd name="adj4" fmla="val -97907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235778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 정보 수정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–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비밀번호 재확인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2" y="78375"/>
            <a:ext cx="2689367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마이페이지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 정보 수정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212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9F80E2-6B0B-3072-E0EE-E10AA994C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59" y="876526"/>
            <a:ext cx="6985069" cy="562966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7"/>
            <a:ext cx="2798579" cy="1851759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내 정보 수정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기본 정보 수정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비밀번호 변경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(</a:t>
            </a:r>
            <a:r>
              <a:rPr lang="ko-KR" altLang="en-US" sz="1100" dirty="0" err="1">
                <a:solidFill>
                  <a:srgbClr val="FE7477"/>
                </a:solidFill>
                <a:latin typeface="Bahnschrift" panose="020B0502040204020203" pitchFamily="34" charset="0"/>
              </a:rPr>
              <a:t>모달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)</a:t>
            </a:r>
          </a:p>
          <a:p>
            <a:pPr marL="171450" indent="-171450" algn="ctr">
              <a:buFontTx/>
              <a:buChar char="-"/>
            </a:pP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회원탈퇴 버튼 분리하여 구현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(</a:t>
            </a:r>
            <a:r>
              <a:rPr lang="ko-KR" altLang="en-US" sz="1100" dirty="0" err="1">
                <a:solidFill>
                  <a:srgbClr val="FE7477"/>
                </a:solidFill>
                <a:latin typeface="Bahnschrift" panose="020B0502040204020203" pitchFamily="34" charset="0"/>
              </a:rPr>
              <a:t>모달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)</a:t>
            </a:r>
          </a:p>
          <a:p>
            <a:pPr marL="171450" indent="-171450" algn="ctr">
              <a:buFontTx/>
              <a:buChar char="-"/>
            </a:pP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로그인한 회원의 정보를 입력창에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PLACEHOLDER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로 입력해 놓음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수정 불가한 아이디를 제외한 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나머지 입력 값들은 수정 가능함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435430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3499"/>
              </p:ext>
            </p:extLst>
          </p:nvPr>
        </p:nvGraphicFramePr>
        <p:xfrm>
          <a:off x="9011503" y="2707697"/>
          <a:ext cx="3137462" cy="218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아이디 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(READONLY)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이메일 수정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이름 수정 창 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휴대폰번호 수정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성별 선택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RADIO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생년월일 수정 창 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수정하기 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기본 정보 수정 됨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958030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8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비밀번호 변경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ALERT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창으로 연결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94302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9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회원탈퇴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ALERT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창으로 연결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575514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377304" y="211646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4605"/>
              <a:gd name="adj4" fmla="val 30714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377304" y="2714895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68831"/>
              <a:gd name="adj4" fmla="val 30190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377303" y="3302361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60611"/>
              <a:gd name="adj4" fmla="val 298052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377303" y="3875206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53420"/>
              <a:gd name="adj4" fmla="val 28694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353848" y="4448051"/>
            <a:ext cx="287383" cy="267900"/>
          </a:xfrm>
          <a:prstGeom prst="accentBorderCallout1">
            <a:avLst>
              <a:gd name="adj1" fmla="val 58131"/>
              <a:gd name="adj2" fmla="val 114227"/>
              <a:gd name="adj3" fmla="val 43569"/>
              <a:gd name="adj4" fmla="val 30815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377302" y="5020896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30468"/>
              <a:gd name="adj4" fmla="val 295757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39390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 정보 수정 창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43539"/>
            <a:ext cx="376922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마이 페이지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 정보 수정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비밀번호 재확인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 정보 수정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" name="설명선: 선(테두리 및 강조선) 3">
            <a:extLst>
              <a:ext uri="{FF2B5EF4-FFF2-40B4-BE49-F238E27FC236}">
                <a16:creationId xmlns:a16="http://schemas.microsoft.com/office/drawing/2014/main" id="{E22019F4-664F-7669-2D23-75D75736FB18}"/>
              </a:ext>
            </a:extLst>
          </p:cNvPr>
          <p:cNvSpPr/>
          <p:nvPr/>
        </p:nvSpPr>
        <p:spPr>
          <a:xfrm>
            <a:off x="2507835" y="6293722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50798"/>
              <a:gd name="adj4" fmla="val -95152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5" name="설명선: 선(테두리 및 강조선) 4">
            <a:extLst>
              <a:ext uri="{FF2B5EF4-FFF2-40B4-BE49-F238E27FC236}">
                <a16:creationId xmlns:a16="http://schemas.microsoft.com/office/drawing/2014/main" id="{DDDB9AD1-873F-FBA2-AFB4-479EF9D2C15E}"/>
              </a:ext>
            </a:extLst>
          </p:cNvPr>
          <p:cNvSpPr/>
          <p:nvPr/>
        </p:nvSpPr>
        <p:spPr>
          <a:xfrm>
            <a:off x="4624016" y="6293722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50799"/>
              <a:gd name="adj4" fmla="val -10424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8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0" name="설명선: 선(테두리 및 강조선) 9">
            <a:extLst>
              <a:ext uri="{FF2B5EF4-FFF2-40B4-BE49-F238E27FC236}">
                <a16:creationId xmlns:a16="http://schemas.microsoft.com/office/drawing/2014/main" id="{3A63C0F0-7481-BD8E-D262-A4F118FB990A}"/>
              </a:ext>
            </a:extLst>
          </p:cNvPr>
          <p:cNvSpPr/>
          <p:nvPr/>
        </p:nvSpPr>
        <p:spPr>
          <a:xfrm>
            <a:off x="6827521" y="6293722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63801"/>
              <a:gd name="adj4" fmla="val -12242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9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573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ADE8461A-F45F-4098-1C9C-FAF109ED4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35" y="4250965"/>
            <a:ext cx="8408349" cy="16631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8574AC-1DFE-CCCB-9EEC-3AE191B32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23" y="1369598"/>
            <a:ext cx="8323160" cy="194937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58738"/>
              </p:ext>
            </p:extLst>
          </p:nvPr>
        </p:nvGraphicFramePr>
        <p:xfrm>
          <a:off x="9009874" y="2796787"/>
          <a:ext cx="3137462" cy="484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83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42079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비밀번호 변경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모달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 탈퇴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모달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2373159" y="1236792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74384"/>
              <a:gd name="adj4" fmla="val 47077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3231866" y="444630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81F54BD-C4BD-B878-8E7A-738C761A3B18}"/>
              </a:ext>
            </a:extLst>
          </p:cNvPr>
          <p:cNvSpPr/>
          <p:nvPr/>
        </p:nvSpPr>
        <p:spPr>
          <a:xfrm>
            <a:off x="9180945" y="665017"/>
            <a:ext cx="2798579" cy="1851759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비밀번호 변경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(</a:t>
            </a:r>
            <a:r>
              <a:rPr lang="ko-KR" altLang="en-US" sz="1100" dirty="0" err="1">
                <a:solidFill>
                  <a:srgbClr val="FE7477"/>
                </a:solidFill>
                <a:latin typeface="Bahnschrift" panose="020B0502040204020203" pitchFamily="34" charset="0"/>
              </a:rPr>
              <a:t>모달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)</a:t>
            </a:r>
          </a:p>
          <a:p>
            <a:pPr algn="ctr"/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: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현재 비밀번호 확인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,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새비밀번호 입력 및 확인 창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회원탈퇴 버튼 분리하여 구현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(</a:t>
            </a:r>
            <a:r>
              <a:rPr lang="ko-KR" altLang="en-US" sz="1100" dirty="0" err="1">
                <a:solidFill>
                  <a:srgbClr val="FE7477"/>
                </a:solidFill>
                <a:latin typeface="Bahnschrift" panose="020B0502040204020203" pitchFamily="34" charset="0"/>
              </a:rPr>
              <a:t>모달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)</a:t>
            </a:r>
          </a:p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: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탈퇴 후 복구 불가능 하다는 알림 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문구 및 비밀번호 재확인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Tx/>
              <a:buChar char="-"/>
            </a:pP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02F0CF4-89DB-83CE-3164-DB424E5339B9}"/>
              </a:ext>
            </a:extLst>
          </p:cNvPr>
          <p:cNvSpPr/>
          <p:nvPr/>
        </p:nvSpPr>
        <p:spPr>
          <a:xfrm>
            <a:off x="905159" y="72566"/>
            <a:ext cx="139390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 정보 수정 창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71E0F16-D2C1-3644-6833-4162C341B2E4}"/>
              </a:ext>
            </a:extLst>
          </p:cNvPr>
          <p:cNvSpPr/>
          <p:nvPr/>
        </p:nvSpPr>
        <p:spPr>
          <a:xfrm>
            <a:off x="5174473" y="43539"/>
            <a:ext cx="376922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마이 페이지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 정보 수정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비밀번호 재확인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 정보 수정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673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9399367-F7C5-D9A1-1121-B2E44E99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58" y="526547"/>
            <a:ext cx="7456297" cy="631178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장바구니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500461"/>
              </p:ext>
            </p:extLst>
          </p:nvPr>
        </p:nvGraphicFramePr>
        <p:xfrm>
          <a:off x="9011503" y="1523330"/>
          <a:ext cx="3137462" cy="1938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주문 상품 이미지 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주문 상품 총 개수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주문 상품 총 가격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기본 배송지로 설정되어 있는 주소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주소 노출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배송지 변경 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배송지 변경 창으로 연결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금액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+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할인금액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+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배송비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+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결제금액 노출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723880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8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주문하기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955080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478133" y="2642305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4438013" y="2508355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8858"/>
              <a:gd name="adj4" fmla="val 14735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5172210" y="2508355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219894"/>
              <a:gd name="adj4" fmla="val 176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7322914" y="2374405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50940"/>
              <a:gd name="adj4" fmla="val 18694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8406541" y="2843558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8392127" y="3525629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11791"/>
              <a:gd name="adj4" fmla="val -11030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장바구니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2" y="78375"/>
            <a:ext cx="3269675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로그인 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장바구니 버튼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카트 모양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설명선: 선(테두리 및 강조선) 1">
            <a:extLst>
              <a:ext uri="{FF2B5EF4-FFF2-40B4-BE49-F238E27FC236}">
                <a16:creationId xmlns:a16="http://schemas.microsoft.com/office/drawing/2014/main" id="{976FE792-D1A9-6834-C507-C24EF2BDED99}"/>
              </a:ext>
            </a:extLst>
          </p:cNvPr>
          <p:cNvSpPr/>
          <p:nvPr/>
        </p:nvSpPr>
        <p:spPr>
          <a:xfrm>
            <a:off x="8459055" y="5428469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59725"/>
              <a:gd name="adj4" fmla="val -10727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3" name="설명선: 선(테두리 및 강조선) 2">
            <a:extLst>
              <a:ext uri="{FF2B5EF4-FFF2-40B4-BE49-F238E27FC236}">
                <a16:creationId xmlns:a16="http://schemas.microsoft.com/office/drawing/2014/main" id="{B21CDFE2-7A2C-AD14-797B-EEBA44E7DAAE}"/>
              </a:ext>
            </a:extLst>
          </p:cNvPr>
          <p:cNvSpPr/>
          <p:nvPr/>
        </p:nvSpPr>
        <p:spPr>
          <a:xfrm>
            <a:off x="8565141" y="5889179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53223"/>
              <a:gd name="adj4" fmla="val -1012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8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E94FF2-1BE7-6E86-8BB2-4D6E8F1CADB6}"/>
              </a:ext>
            </a:extLst>
          </p:cNvPr>
          <p:cNvSpPr/>
          <p:nvPr/>
        </p:nvSpPr>
        <p:spPr>
          <a:xfrm>
            <a:off x="3917388" y="4058171"/>
            <a:ext cx="2081112" cy="2603841"/>
          </a:xfrm>
          <a:prstGeom prst="rect">
            <a:avLst/>
          </a:prstGeom>
          <a:solidFill>
            <a:srgbClr val="FE7477"/>
          </a:solidFill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939F42E-BD33-B866-8BEE-B8386F0E6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854" y="4147114"/>
            <a:ext cx="1922546" cy="245178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AB51090-19B5-5FE7-B7F6-2B03788A4AB8}"/>
              </a:ext>
            </a:extLst>
          </p:cNvPr>
          <p:cNvCxnSpPr>
            <a:cxnSpLocks/>
          </p:cNvCxnSpPr>
          <p:nvPr/>
        </p:nvCxnSpPr>
        <p:spPr>
          <a:xfrm flipH="1" flipV="1">
            <a:off x="5695406" y="5573486"/>
            <a:ext cx="644434" cy="235131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338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DE560E-6DF2-339F-B78B-BF4520312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76" y="794329"/>
            <a:ext cx="8513588" cy="555413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- 3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128832"/>
              </p:ext>
            </p:extLst>
          </p:nvPr>
        </p:nvGraphicFramePr>
        <p:xfrm>
          <a:off x="9011503" y="1523330"/>
          <a:ext cx="3137462" cy="969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베스트 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공지사항 알림 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공지사항으로 연결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1:1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문의로 연결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TOP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맨 위로 이동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688191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144676" y="125543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2360022" y="389472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17591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335280" y="533467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70362"/>
              <a:gd name="adj4" fmla="val 26168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" name="설명선: 선(테두리 및 강조선) 3">
            <a:extLst>
              <a:ext uri="{FF2B5EF4-FFF2-40B4-BE49-F238E27FC236}">
                <a16:creationId xmlns:a16="http://schemas.microsoft.com/office/drawing/2014/main" id="{1804A44C-4271-FC61-8B3B-2BFD4290C617}"/>
              </a:ext>
            </a:extLst>
          </p:cNvPr>
          <p:cNvSpPr/>
          <p:nvPr/>
        </p:nvSpPr>
        <p:spPr>
          <a:xfrm>
            <a:off x="7711440" y="520072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919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D3960CF-2EC8-C78A-A04F-02BA99DC8401}"/>
              </a:ext>
            </a:extLst>
          </p:cNvPr>
          <p:cNvSpPr/>
          <p:nvPr/>
        </p:nvSpPr>
        <p:spPr>
          <a:xfrm>
            <a:off x="3500313" y="4566188"/>
            <a:ext cx="860460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80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관리자 사이트</a:t>
            </a:r>
            <a:endParaRPr lang="ko-KR" altLang="en-US" sz="88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EEDBDB-0C14-B89D-A1D8-E44E29D368EC}"/>
              </a:ext>
            </a:extLst>
          </p:cNvPr>
          <p:cNvSpPr/>
          <p:nvPr/>
        </p:nvSpPr>
        <p:spPr>
          <a:xfrm>
            <a:off x="3335382" y="5503815"/>
            <a:ext cx="11982994" cy="45719"/>
          </a:xfrm>
          <a:prstGeom prst="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037783-1193-9010-D6E4-9A36D759BE59}"/>
              </a:ext>
            </a:extLst>
          </p:cNvPr>
          <p:cNvSpPr/>
          <p:nvPr/>
        </p:nvSpPr>
        <p:spPr>
          <a:xfrm>
            <a:off x="6096000" y="5656215"/>
            <a:ext cx="11982994" cy="45719"/>
          </a:xfrm>
          <a:prstGeom prst="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298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454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사이트 로고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검색창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호버시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배송지 등록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9191971" y="342345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9327866" y="533467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0371908" y="488415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>
            <a:off x="10137010" y="3517234"/>
            <a:ext cx="211153" cy="80348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0711543" y="411476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11216974" y="3427543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10371907" y="5988076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109311"/>
              <a:gd name="adj4" fmla="val -25272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설명선: 선(테두리 및 강조선) 1">
            <a:extLst>
              <a:ext uri="{FF2B5EF4-FFF2-40B4-BE49-F238E27FC236}">
                <a16:creationId xmlns:a16="http://schemas.microsoft.com/office/drawing/2014/main" id="{976FE792-D1A9-6834-C507-C24EF2BDED99}"/>
              </a:ext>
            </a:extLst>
          </p:cNvPr>
          <p:cNvSpPr/>
          <p:nvPr/>
        </p:nvSpPr>
        <p:spPr>
          <a:xfrm>
            <a:off x="11294783" y="4639505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59725"/>
              <a:gd name="adj4" fmla="val -10727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3" name="설명선: 선(테두리 및 강조선) 2">
            <a:extLst>
              <a:ext uri="{FF2B5EF4-FFF2-40B4-BE49-F238E27FC236}">
                <a16:creationId xmlns:a16="http://schemas.microsoft.com/office/drawing/2014/main" id="{B21CDFE2-7A2C-AD14-797B-EEBA44E7DAAE}"/>
              </a:ext>
            </a:extLst>
          </p:cNvPr>
          <p:cNvSpPr/>
          <p:nvPr/>
        </p:nvSpPr>
        <p:spPr>
          <a:xfrm>
            <a:off x="11300560" y="5264342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53223"/>
              <a:gd name="adj4" fmla="val -1012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8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" name="설명선: 선(테두리 및 강조선) 3">
            <a:extLst>
              <a:ext uri="{FF2B5EF4-FFF2-40B4-BE49-F238E27FC236}">
                <a16:creationId xmlns:a16="http://schemas.microsoft.com/office/drawing/2014/main" id="{21B9A2DD-7D13-8DB9-F5AC-036B60AC0D80}"/>
              </a:ext>
            </a:extLst>
          </p:cNvPr>
          <p:cNvSpPr/>
          <p:nvPr/>
        </p:nvSpPr>
        <p:spPr>
          <a:xfrm>
            <a:off x="11294783" y="6023129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36970"/>
              <a:gd name="adj4" fmla="val -10727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9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5" name="설명선: 선(테두리 및 강조선) 4">
            <a:extLst>
              <a:ext uri="{FF2B5EF4-FFF2-40B4-BE49-F238E27FC236}">
                <a16:creationId xmlns:a16="http://schemas.microsoft.com/office/drawing/2014/main" id="{B75B56CE-57C0-F129-B444-4DF167B599CA}"/>
              </a:ext>
            </a:extLst>
          </p:cNvPr>
          <p:cNvSpPr/>
          <p:nvPr/>
        </p:nvSpPr>
        <p:spPr>
          <a:xfrm>
            <a:off x="9746767" y="3548293"/>
            <a:ext cx="429198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78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hnschrift" panose="020B0502040204020203" pitchFamily="34" charset="0"/>
              </a:rPr>
              <a:t>10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0" name="설명선: 선(테두리 및 강조선) 9">
            <a:extLst>
              <a:ext uri="{FF2B5EF4-FFF2-40B4-BE49-F238E27FC236}">
                <a16:creationId xmlns:a16="http://schemas.microsoft.com/office/drawing/2014/main" id="{4F8F7487-4386-0C45-60B8-FDC0E4964524}"/>
              </a:ext>
            </a:extLst>
          </p:cNvPr>
          <p:cNvSpPr/>
          <p:nvPr/>
        </p:nvSpPr>
        <p:spPr>
          <a:xfrm>
            <a:off x="9746763" y="4186165"/>
            <a:ext cx="429198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78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hnschrift" panose="020B0502040204020203" pitchFamily="34" charset="0"/>
              </a:rPr>
              <a:t>11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1" name="설명선: 선(테두리 및 강조선) 10">
            <a:extLst>
              <a:ext uri="{FF2B5EF4-FFF2-40B4-BE49-F238E27FC236}">
                <a16:creationId xmlns:a16="http://schemas.microsoft.com/office/drawing/2014/main" id="{DA04B979-3DE4-2DBF-BE19-AE95425064B8}"/>
              </a:ext>
            </a:extLst>
          </p:cNvPr>
          <p:cNvSpPr/>
          <p:nvPr/>
        </p:nvSpPr>
        <p:spPr>
          <a:xfrm>
            <a:off x="9746763" y="4861468"/>
            <a:ext cx="429198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78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hnschrift" panose="020B0502040204020203" pitchFamily="34" charset="0"/>
              </a:rPr>
              <a:t>12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530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454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사이트 로고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검색창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호버시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배송지 등록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9191971" y="342345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9327866" y="533467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0371908" y="488415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>
            <a:off x="10137010" y="3517234"/>
            <a:ext cx="211153" cy="80348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0711543" y="411476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11216974" y="3427543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10371907" y="5988076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109311"/>
              <a:gd name="adj4" fmla="val -25272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설명선: 선(테두리 및 강조선) 1">
            <a:extLst>
              <a:ext uri="{FF2B5EF4-FFF2-40B4-BE49-F238E27FC236}">
                <a16:creationId xmlns:a16="http://schemas.microsoft.com/office/drawing/2014/main" id="{976FE792-D1A9-6834-C507-C24EF2BDED99}"/>
              </a:ext>
            </a:extLst>
          </p:cNvPr>
          <p:cNvSpPr/>
          <p:nvPr/>
        </p:nvSpPr>
        <p:spPr>
          <a:xfrm>
            <a:off x="11294783" y="4639505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59725"/>
              <a:gd name="adj4" fmla="val -10727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3" name="설명선: 선(테두리 및 강조선) 2">
            <a:extLst>
              <a:ext uri="{FF2B5EF4-FFF2-40B4-BE49-F238E27FC236}">
                <a16:creationId xmlns:a16="http://schemas.microsoft.com/office/drawing/2014/main" id="{B21CDFE2-7A2C-AD14-797B-EEBA44E7DAAE}"/>
              </a:ext>
            </a:extLst>
          </p:cNvPr>
          <p:cNvSpPr/>
          <p:nvPr/>
        </p:nvSpPr>
        <p:spPr>
          <a:xfrm>
            <a:off x="11300560" y="5264342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53223"/>
              <a:gd name="adj4" fmla="val -1012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8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" name="설명선: 선(테두리 및 강조선) 3">
            <a:extLst>
              <a:ext uri="{FF2B5EF4-FFF2-40B4-BE49-F238E27FC236}">
                <a16:creationId xmlns:a16="http://schemas.microsoft.com/office/drawing/2014/main" id="{21B9A2DD-7D13-8DB9-F5AC-036B60AC0D80}"/>
              </a:ext>
            </a:extLst>
          </p:cNvPr>
          <p:cNvSpPr/>
          <p:nvPr/>
        </p:nvSpPr>
        <p:spPr>
          <a:xfrm>
            <a:off x="11294783" y="6023129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36970"/>
              <a:gd name="adj4" fmla="val -10727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9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5" name="설명선: 선(테두리 및 강조선) 4">
            <a:extLst>
              <a:ext uri="{FF2B5EF4-FFF2-40B4-BE49-F238E27FC236}">
                <a16:creationId xmlns:a16="http://schemas.microsoft.com/office/drawing/2014/main" id="{B75B56CE-57C0-F129-B444-4DF167B599CA}"/>
              </a:ext>
            </a:extLst>
          </p:cNvPr>
          <p:cNvSpPr/>
          <p:nvPr/>
        </p:nvSpPr>
        <p:spPr>
          <a:xfrm>
            <a:off x="9746767" y="3548293"/>
            <a:ext cx="429198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78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hnschrift" panose="020B0502040204020203" pitchFamily="34" charset="0"/>
              </a:rPr>
              <a:t>10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0" name="설명선: 선(테두리 및 강조선) 9">
            <a:extLst>
              <a:ext uri="{FF2B5EF4-FFF2-40B4-BE49-F238E27FC236}">
                <a16:creationId xmlns:a16="http://schemas.microsoft.com/office/drawing/2014/main" id="{4F8F7487-4386-0C45-60B8-FDC0E4964524}"/>
              </a:ext>
            </a:extLst>
          </p:cNvPr>
          <p:cNvSpPr/>
          <p:nvPr/>
        </p:nvSpPr>
        <p:spPr>
          <a:xfrm>
            <a:off x="9746763" y="4186165"/>
            <a:ext cx="429198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78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hnschrift" panose="020B0502040204020203" pitchFamily="34" charset="0"/>
              </a:rPr>
              <a:t>11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1" name="설명선: 선(테두리 및 강조선) 10">
            <a:extLst>
              <a:ext uri="{FF2B5EF4-FFF2-40B4-BE49-F238E27FC236}">
                <a16:creationId xmlns:a16="http://schemas.microsoft.com/office/drawing/2014/main" id="{DA04B979-3DE4-2DBF-BE19-AE95425064B8}"/>
              </a:ext>
            </a:extLst>
          </p:cNvPr>
          <p:cNvSpPr/>
          <p:nvPr/>
        </p:nvSpPr>
        <p:spPr>
          <a:xfrm>
            <a:off x="9746763" y="4861468"/>
            <a:ext cx="429198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78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hnschrift" panose="020B0502040204020203" pitchFamily="34" charset="0"/>
              </a:rPr>
              <a:t>12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169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454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사이트 로고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검색창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호버시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배송지 등록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9191971" y="342345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9327866" y="533467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0371908" y="488415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>
            <a:off x="10137010" y="3517234"/>
            <a:ext cx="211153" cy="80348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0711543" y="411476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11216974" y="3427543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10371907" y="5988076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109311"/>
              <a:gd name="adj4" fmla="val -25272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설명선: 선(테두리 및 강조선) 1">
            <a:extLst>
              <a:ext uri="{FF2B5EF4-FFF2-40B4-BE49-F238E27FC236}">
                <a16:creationId xmlns:a16="http://schemas.microsoft.com/office/drawing/2014/main" id="{976FE792-D1A9-6834-C507-C24EF2BDED99}"/>
              </a:ext>
            </a:extLst>
          </p:cNvPr>
          <p:cNvSpPr/>
          <p:nvPr/>
        </p:nvSpPr>
        <p:spPr>
          <a:xfrm>
            <a:off x="11294783" y="4639505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59725"/>
              <a:gd name="adj4" fmla="val -10727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3" name="설명선: 선(테두리 및 강조선) 2">
            <a:extLst>
              <a:ext uri="{FF2B5EF4-FFF2-40B4-BE49-F238E27FC236}">
                <a16:creationId xmlns:a16="http://schemas.microsoft.com/office/drawing/2014/main" id="{B21CDFE2-7A2C-AD14-797B-EEBA44E7DAAE}"/>
              </a:ext>
            </a:extLst>
          </p:cNvPr>
          <p:cNvSpPr/>
          <p:nvPr/>
        </p:nvSpPr>
        <p:spPr>
          <a:xfrm>
            <a:off x="11300560" y="5264342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53223"/>
              <a:gd name="adj4" fmla="val -1012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8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" name="설명선: 선(테두리 및 강조선) 3">
            <a:extLst>
              <a:ext uri="{FF2B5EF4-FFF2-40B4-BE49-F238E27FC236}">
                <a16:creationId xmlns:a16="http://schemas.microsoft.com/office/drawing/2014/main" id="{21B9A2DD-7D13-8DB9-F5AC-036B60AC0D80}"/>
              </a:ext>
            </a:extLst>
          </p:cNvPr>
          <p:cNvSpPr/>
          <p:nvPr/>
        </p:nvSpPr>
        <p:spPr>
          <a:xfrm>
            <a:off x="11294783" y="6023129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36970"/>
              <a:gd name="adj4" fmla="val -10727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9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5" name="설명선: 선(테두리 및 강조선) 4">
            <a:extLst>
              <a:ext uri="{FF2B5EF4-FFF2-40B4-BE49-F238E27FC236}">
                <a16:creationId xmlns:a16="http://schemas.microsoft.com/office/drawing/2014/main" id="{B75B56CE-57C0-F129-B444-4DF167B599CA}"/>
              </a:ext>
            </a:extLst>
          </p:cNvPr>
          <p:cNvSpPr/>
          <p:nvPr/>
        </p:nvSpPr>
        <p:spPr>
          <a:xfrm>
            <a:off x="9746767" y="3548293"/>
            <a:ext cx="429198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78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hnschrift" panose="020B0502040204020203" pitchFamily="34" charset="0"/>
              </a:rPr>
              <a:t>10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0" name="설명선: 선(테두리 및 강조선) 9">
            <a:extLst>
              <a:ext uri="{FF2B5EF4-FFF2-40B4-BE49-F238E27FC236}">
                <a16:creationId xmlns:a16="http://schemas.microsoft.com/office/drawing/2014/main" id="{4F8F7487-4386-0C45-60B8-FDC0E4964524}"/>
              </a:ext>
            </a:extLst>
          </p:cNvPr>
          <p:cNvSpPr/>
          <p:nvPr/>
        </p:nvSpPr>
        <p:spPr>
          <a:xfrm>
            <a:off x="9746763" y="4186165"/>
            <a:ext cx="429198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78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hnschrift" panose="020B0502040204020203" pitchFamily="34" charset="0"/>
              </a:rPr>
              <a:t>11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1" name="설명선: 선(테두리 및 강조선) 10">
            <a:extLst>
              <a:ext uri="{FF2B5EF4-FFF2-40B4-BE49-F238E27FC236}">
                <a16:creationId xmlns:a16="http://schemas.microsoft.com/office/drawing/2014/main" id="{DA04B979-3DE4-2DBF-BE19-AE95425064B8}"/>
              </a:ext>
            </a:extLst>
          </p:cNvPr>
          <p:cNvSpPr/>
          <p:nvPr/>
        </p:nvSpPr>
        <p:spPr>
          <a:xfrm>
            <a:off x="9746763" y="4861468"/>
            <a:ext cx="429198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78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hnschrift" panose="020B0502040204020203" pitchFamily="34" charset="0"/>
              </a:rPr>
              <a:t>12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115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555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454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사이트 로고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검색창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호버시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배송지 등록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9191971" y="342345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9327866" y="533467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0371908" y="488415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>
            <a:off x="10137010" y="3517234"/>
            <a:ext cx="211153" cy="80348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0711543" y="411476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11216974" y="3427543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10371907" y="5988076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109311"/>
              <a:gd name="adj4" fmla="val -25272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설명선: 선(테두리 및 강조선) 1">
            <a:extLst>
              <a:ext uri="{FF2B5EF4-FFF2-40B4-BE49-F238E27FC236}">
                <a16:creationId xmlns:a16="http://schemas.microsoft.com/office/drawing/2014/main" id="{976FE792-D1A9-6834-C507-C24EF2BDED99}"/>
              </a:ext>
            </a:extLst>
          </p:cNvPr>
          <p:cNvSpPr/>
          <p:nvPr/>
        </p:nvSpPr>
        <p:spPr>
          <a:xfrm>
            <a:off x="11294783" y="4639505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59725"/>
              <a:gd name="adj4" fmla="val -10727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3" name="설명선: 선(테두리 및 강조선) 2">
            <a:extLst>
              <a:ext uri="{FF2B5EF4-FFF2-40B4-BE49-F238E27FC236}">
                <a16:creationId xmlns:a16="http://schemas.microsoft.com/office/drawing/2014/main" id="{B21CDFE2-7A2C-AD14-797B-EEBA44E7DAAE}"/>
              </a:ext>
            </a:extLst>
          </p:cNvPr>
          <p:cNvSpPr/>
          <p:nvPr/>
        </p:nvSpPr>
        <p:spPr>
          <a:xfrm>
            <a:off x="11300560" y="5264342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53223"/>
              <a:gd name="adj4" fmla="val -1012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8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" name="설명선: 선(테두리 및 강조선) 3">
            <a:extLst>
              <a:ext uri="{FF2B5EF4-FFF2-40B4-BE49-F238E27FC236}">
                <a16:creationId xmlns:a16="http://schemas.microsoft.com/office/drawing/2014/main" id="{21B9A2DD-7D13-8DB9-F5AC-036B60AC0D80}"/>
              </a:ext>
            </a:extLst>
          </p:cNvPr>
          <p:cNvSpPr/>
          <p:nvPr/>
        </p:nvSpPr>
        <p:spPr>
          <a:xfrm>
            <a:off x="11294783" y="6023129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36970"/>
              <a:gd name="adj4" fmla="val -10727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9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5" name="설명선: 선(테두리 및 강조선) 4">
            <a:extLst>
              <a:ext uri="{FF2B5EF4-FFF2-40B4-BE49-F238E27FC236}">
                <a16:creationId xmlns:a16="http://schemas.microsoft.com/office/drawing/2014/main" id="{B75B56CE-57C0-F129-B444-4DF167B599CA}"/>
              </a:ext>
            </a:extLst>
          </p:cNvPr>
          <p:cNvSpPr/>
          <p:nvPr/>
        </p:nvSpPr>
        <p:spPr>
          <a:xfrm>
            <a:off x="9746767" y="3548293"/>
            <a:ext cx="429198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78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hnschrift" panose="020B0502040204020203" pitchFamily="34" charset="0"/>
              </a:rPr>
              <a:t>10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0" name="설명선: 선(테두리 및 강조선) 9">
            <a:extLst>
              <a:ext uri="{FF2B5EF4-FFF2-40B4-BE49-F238E27FC236}">
                <a16:creationId xmlns:a16="http://schemas.microsoft.com/office/drawing/2014/main" id="{4F8F7487-4386-0C45-60B8-FDC0E4964524}"/>
              </a:ext>
            </a:extLst>
          </p:cNvPr>
          <p:cNvSpPr/>
          <p:nvPr/>
        </p:nvSpPr>
        <p:spPr>
          <a:xfrm>
            <a:off x="9746763" y="4186165"/>
            <a:ext cx="429198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78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hnschrift" panose="020B0502040204020203" pitchFamily="34" charset="0"/>
              </a:rPr>
              <a:t>11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1" name="설명선: 선(테두리 및 강조선) 10">
            <a:extLst>
              <a:ext uri="{FF2B5EF4-FFF2-40B4-BE49-F238E27FC236}">
                <a16:creationId xmlns:a16="http://schemas.microsoft.com/office/drawing/2014/main" id="{DA04B979-3DE4-2DBF-BE19-AE95425064B8}"/>
              </a:ext>
            </a:extLst>
          </p:cNvPr>
          <p:cNvSpPr/>
          <p:nvPr/>
        </p:nvSpPr>
        <p:spPr>
          <a:xfrm>
            <a:off x="9746763" y="4861468"/>
            <a:ext cx="429198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78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hnschrift" panose="020B0502040204020203" pitchFamily="34" charset="0"/>
              </a:rPr>
              <a:t>12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12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143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1413164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4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1/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08358" y="2245665"/>
          <a:ext cx="3137462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541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B3D33F-C4BF-791F-2194-C2D74970F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658" y="437604"/>
            <a:ext cx="5112943" cy="6492249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회원가입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535783"/>
              </p:ext>
            </p:extLst>
          </p:nvPr>
        </p:nvGraphicFramePr>
        <p:xfrm>
          <a:off x="9011503" y="1523330"/>
          <a:ext cx="3137462" cy="3393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사용할 아이디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아이디 중복확인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비밀번호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비밀번호 확인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이름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이메일 입력 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인증 후 입력 자동으로 입력 됨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이메일 인증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모달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9267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8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휴대폰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887015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9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주소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789354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10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주소검색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API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125727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성별 입력 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(default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선택 안함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814614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생년월일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805967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이용약관동의 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816816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가입하기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48509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1581032" y="1295916"/>
            <a:ext cx="186726" cy="226016"/>
          </a:xfrm>
          <a:prstGeom prst="accentBorderCallout1">
            <a:avLst>
              <a:gd name="adj1" fmla="val 34785"/>
              <a:gd name="adj2" fmla="val 126474"/>
              <a:gd name="adj3" fmla="val 51928"/>
              <a:gd name="adj4" fmla="val 34609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6706331" y="1341634"/>
            <a:ext cx="186726" cy="180298"/>
          </a:xfrm>
          <a:prstGeom prst="accentBorderCallout1">
            <a:avLst>
              <a:gd name="adj1" fmla="val 44446"/>
              <a:gd name="adj2" fmla="val -22769"/>
              <a:gd name="adj3" fmla="val 60474"/>
              <a:gd name="adj4" fmla="val -19850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611004" y="1670690"/>
            <a:ext cx="156754" cy="166818"/>
          </a:xfrm>
          <a:prstGeom prst="accentBorderCallout1">
            <a:avLst>
              <a:gd name="adj1" fmla="val 34785"/>
              <a:gd name="adj2" fmla="val 112482"/>
              <a:gd name="adj3" fmla="val 65348"/>
              <a:gd name="adj4" fmla="val 43138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611004" y="2004858"/>
            <a:ext cx="190654" cy="186096"/>
          </a:xfrm>
          <a:prstGeom prst="accentBorderCallout1">
            <a:avLst>
              <a:gd name="adj1" fmla="val 34785"/>
              <a:gd name="adj2" fmla="val 112482"/>
              <a:gd name="adj3" fmla="val 66375"/>
              <a:gd name="adj4" fmla="val 333532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1628281" y="2339712"/>
            <a:ext cx="211153" cy="186096"/>
          </a:xfrm>
          <a:prstGeom prst="accentBorderCallout1">
            <a:avLst>
              <a:gd name="adj1" fmla="val 54487"/>
              <a:gd name="adj2" fmla="val 120026"/>
              <a:gd name="adj3" fmla="val 67753"/>
              <a:gd name="adj4" fmla="val 31948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1611005" y="2655288"/>
            <a:ext cx="190654" cy="204688"/>
          </a:xfrm>
          <a:prstGeom prst="accentBorderCallout1">
            <a:avLst>
              <a:gd name="adj1" fmla="val 38674"/>
              <a:gd name="adj2" fmla="val 124170"/>
              <a:gd name="adj3" fmla="val 82145"/>
              <a:gd name="adj4" fmla="val 36848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8" y="72566"/>
            <a:ext cx="127667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회원가입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718584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회원가입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설명선: 선(테두리 및 강조선) 9">
            <a:extLst>
              <a:ext uri="{FF2B5EF4-FFF2-40B4-BE49-F238E27FC236}">
                <a16:creationId xmlns:a16="http://schemas.microsoft.com/office/drawing/2014/main" id="{04B51A8C-27F2-3574-FD33-2064823928B5}"/>
              </a:ext>
            </a:extLst>
          </p:cNvPr>
          <p:cNvSpPr/>
          <p:nvPr/>
        </p:nvSpPr>
        <p:spPr>
          <a:xfrm>
            <a:off x="6612968" y="3383284"/>
            <a:ext cx="410494" cy="236646"/>
          </a:xfrm>
          <a:prstGeom prst="accentBorderCallout1">
            <a:avLst>
              <a:gd name="adj1" fmla="val 31535"/>
              <a:gd name="adj2" fmla="val -17821"/>
              <a:gd name="adj3" fmla="val 37166"/>
              <a:gd name="adj4" fmla="val -17089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10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1" name="설명선: 선(테두리 및 강조선) 10">
            <a:extLst>
              <a:ext uri="{FF2B5EF4-FFF2-40B4-BE49-F238E27FC236}">
                <a16:creationId xmlns:a16="http://schemas.microsoft.com/office/drawing/2014/main" id="{1268DCE6-9A20-015C-9B0E-E84D2185DB08}"/>
              </a:ext>
            </a:extLst>
          </p:cNvPr>
          <p:cNvSpPr/>
          <p:nvPr/>
        </p:nvSpPr>
        <p:spPr>
          <a:xfrm>
            <a:off x="1680581" y="3280588"/>
            <a:ext cx="211153" cy="236646"/>
          </a:xfrm>
          <a:prstGeom prst="accentBorderCallout1">
            <a:avLst>
              <a:gd name="adj1" fmla="val 34785"/>
              <a:gd name="adj2" fmla="val 112482"/>
              <a:gd name="adj3" fmla="val 84884"/>
              <a:gd name="adj4" fmla="val 278857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9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3" name="설명선: 선(테두리 및 강조선) 12">
            <a:extLst>
              <a:ext uri="{FF2B5EF4-FFF2-40B4-BE49-F238E27FC236}">
                <a16:creationId xmlns:a16="http://schemas.microsoft.com/office/drawing/2014/main" id="{9D9FDE17-B5C1-A4E5-AFC7-C9822F0EC6FC}"/>
              </a:ext>
            </a:extLst>
          </p:cNvPr>
          <p:cNvSpPr/>
          <p:nvPr/>
        </p:nvSpPr>
        <p:spPr>
          <a:xfrm>
            <a:off x="1636663" y="2999904"/>
            <a:ext cx="200296" cy="178563"/>
          </a:xfrm>
          <a:prstGeom prst="accentBorderCallout1">
            <a:avLst>
              <a:gd name="adj1" fmla="val 34785"/>
              <a:gd name="adj2" fmla="val 112482"/>
              <a:gd name="adj3" fmla="val 92422"/>
              <a:gd name="adj4" fmla="val 325017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8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8" name="설명선: 선(테두리 및 강조선) 17">
            <a:extLst>
              <a:ext uri="{FF2B5EF4-FFF2-40B4-BE49-F238E27FC236}">
                <a16:creationId xmlns:a16="http://schemas.microsoft.com/office/drawing/2014/main" id="{8DCEBF10-3B85-9755-9F57-F198E10D42DC}"/>
              </a:ext>
            </a:extLst>
          </p:cNvPr>
          <p:cNvSpPr/>
          <p:nvPr/>
        </p:nvSpPr>
        <p:spPr>
          <a:xfrm>
            <a:off x="6612968" y="2711913"/>
            <a:ext cx="186726" cy="204688"/>
          </a:xfrm>
          <a:prstGeom prst="accentBorderCallout1">
            <a:avLst>
              <a:gd name="adj1" fmla="val 51804"/>
              <a:gd name="adj2" fmla="val -18105"/>
              <a:gd name="adj3" fmla="val 45102"/>
              <a:gd name="adj4" fmla="val -16706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9" name="설명선: 선(테두리 및 강조선) 18">
            <a:extLst>
              <a:ext uri="{FF2B5EF4-FFF2-40B4-BE49-F238E27FC236}">
                <a16:creationId xmlns:a16="http://schemas.microsoft.com/office/drawing/2014/main" id="{32826015-5CCD-7863-F70C-F120927B0661}"/>
              </a:ext>
            </a:extLst>
          </p:cNvPr>
          <p:cNvSpPr/>
          <p:nvPr/>
        </p:nvSpPr>
        <p:spPr>
          <a:xfrm>
            <a:off x="1564416" y="4424322"/>
            <a:ext cx="410494" cy="236646"/>
          </a:xfrm>
          <a:prstGeom prst="accentBorderCallout1">
            <a:avLst>
              <a:gd name="adj1" fmla="val 46255"/>
              <a:gd name="adj2" fmla="val 111590"/>
              <a:gd name="adj3" fmla="val 48206"/>
              <a:gd name="adj4" fmla="val 17915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5" name="설명선: 선(테두리 및 강조선) 24">
            <a:extLst>
              <a:ext uri="{FF2B5EF4-FFF2-40B4-BE49-F238E27FC236}">
                <a16:creationId xmlns:a16="http://schemas.microsoft.com/office/drawing/2014/main" id="{695C91B3-3283-E7E8-60FF-0757E76290B0}"/>
              </a:ext>
            </a:extLst>
          </p:cNvPr>
          <p:cNvSpPr/>
          <p:nvPr/>
        </p:nvSpPr>
        <p:spPr>
          <a:xfrm>
            <a:off x="5890753" y="6347792"/>
            <a:ext cx="410494" cy="236646"/>
          </a:xfrm>
          <a:prstGeom prst="accentBorderCallout1">
            <a:avLst>
              <a:gd name="adj1" fmla="val 31535"/>
              <a:gd name="adj2" fmla="val -17821"/>
              <a:gd name="adj3" fmla="val 37166"/>
              <a:gd name="adj4" fmla="val -17089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6" name="설명선: 선(테두리 및 강조선) 25">
            <a:extLst>
              <a:ext uri="{FF2B5EF4-FFF2-40B4-BE49-F238E27FC236}">
                <a16:creationId xmlns:a16="http://schemas.microsoft.com/office/drawing/2014/main" id="{F873F595-339E-F27E-28CB-49D88803E298}"/>
              </a:ext>
            </a:extLst>
          </p:cNvPr>
          <p:cNvSpPr/>
          <p:nvPr/>
        </p:nvSpPr>
        <p:spPr>
          <a:xfrm>
            <a:off x="1631712" y="5011873"/>
            <a:ext cx="410494" cy="236646"/>
          </a:xfrm>
          <a:prstGeom prst="accentBorderCallout1">
            <a:avLst>
              <a:gd name="adj1" fmla="val 35215"/>
              <a:gd name="adj2" fmla="val 111590"/>
              <a:gd name="adj3" fmla="val 44526"/>
              <a:gd name="adj4" fmla="val 15157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7" name="설명선: 선(테두리 및 강조선) 26">
            <a:extLst>
              <a:ext uri="{FF2B5EF4-FFF2-40B4-BE49-F238E27FC236}">
                <a16:creationId xmlns:a16="http://schemas.microsoft.com/office/drawing/2014/main" id="{D2FEF41D-D93D-6DAF-2138-B8CF1DC834D7}"/>
              </a:ext>
            </a:extLst>
          </p:cNvPr>
          <p:cNvSpPr/>
          <p:nvPr/>
        </p:nvSpPr>
        <p:spPr>
          <a:xfrm>
            <a:off x="1540399" y="4065852"/>
            <a:ext cx="410494" cy="236646"/>
          </a:xfrm>
          <a:prstGeom prst="accentBorderCallout1">
            <a:avLst>
              <a:gd name="adj1" fmla="val 38895"/>
              <a:gd name="adj2" fmla="val 109468"/>
              <a:gd name="adj3" fmla="val 51886"/>
              <a:gd name="adj4" fmla="val 181272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595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D7AC83E0-5E09-8F7E-89FE-2299598FB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87" y="3992027"/>
            <a:ext cx="4448143" cy="276497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33821"/>
              </p:ext>
            </p:extLst>
          </p:nvPr>
        </p:nvGraphicFramePr>
        <p:xfrm>
          <a:off x="9011503" y="1523330"/>
          <a:ext cx="3137462" cy="727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이메일 인증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모달창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다음 주소검색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API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이메일 인증 메일 내용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859272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6801467" y="1325797"/>
            <a:ext cx="287383" cy="267900"/>
          </a:xfrm>
          <a:prstGeom prst="accentBorderCallout1">
            <a:avLst>
              <a:gd name="adj1" fmla="val 44537"/>
              <a:gd name="adj2" fmla="val -20851"/>
              <a:gd name="adj3" fmla="val 67112"/>
              <a:gd name="adj4" fmla="val -21406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4316188" y="350277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26572"/>
              <a:gd name="adj4" fmla="val 34129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F5E0C5-325C-F474-7796-C3D0BA0D7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77" y="794329"/>
            <a:ext cx="5883524" cy="18473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B71229-9323-577C-B5EA-C8AE36ABE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91" y="2641662"/>
            <a:ext cx="3099773" cy="413796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D485DE6-2983-4790-CAE7-20B85D22A7E4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회원가입 화면 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이메일 인증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버튼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주소검색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193E2B4-4437-CF68-BDDA-1C58592E8F35}"/>
              </a:ext>
            </a:extLst>
          </p:cNvPr>
          <p:cNvSpPr/>
          <p:nvPr/>
        </p:nvSpPr>
        <p:spPr>
          <a:xfrm>
            <a:off x="905158" y="72566"/>
            <a:ext cx="127667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회원가입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0D5FCD8-C4F8-7A7C-78F8-1693E9D35178}"/>
              </a:ext>
            </a:extLst>
          </p:cNvPr>
          <p:cNvSpPr/>
          <p:nvPr/>
        </p:nvSpPr>
        <p:spPr>
          <a:xfrm>
            <a:off x="5174473" y="78375"/>
            <a:ext cx="1718584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회원가입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206B82F-2647-536B-726F-F6EA95F1C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44" y="2978694"/>
            <a:ext cx="2942595" cy="907650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C4F1CF0-78E0-107E-A114-0ED28C889EDA}"/>
              </a:ext>
            </a:extLst>
          </p:cNvPr>
          <p:cNvCxnSpPr>
            <a:cxnSpLocks/>
          </p:cNvCxnSpPr>
          <p:nvPr/>
        </p:nvCxnSpPr>
        <p:spPr>
          <a:xfrm flipH="1">
            <a:off x="1543494" y="2641662"/>
            <a:ext cx="334587" cy="231349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89C1FC8-A4C1-A404-1D87-479426FDC609}"/>
              </a:ext>
            </a:extLst>
          </p:cNvPr>
          <p:cNvCxnSpPr>
            <a:cxnSpLocks/>
          </p:cNvCxnSpPr>
          <p:nvPr/>
        </p:nvCxnSpPr>
        <p:spPr>
          <a:xfrm>
            <a:off x="513000" y="3886344"/>
            <a:ext cx="612287" cy="337032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설명선: 선(테두리 및 강조선) 31">
            <a:extLst>
              <a:ext uri="{FF2B5EF4-FFF2-40B4-BE49-F238E27FC236}">
                <a16:creationId xmlns:a16="http://schemas.microsoft.com/office/drawing/2014/main" id="{02548937-DE15-B1E4-52C7-3644389A99F4}"/>
              </a:ext>
            </a:extLst>
          </p:cNvPr>
          <p:cNvSpPr/>
          <p:nvPr/>
        </p:nvSpPr>
        <p:spPr>
          <a:xfrm>
            <a:off x="531760" y="4793994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8600"/>
              <a:gd name="adj4" fmla="val 27987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742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2EEBD6-BA2A-19A1-F087-D950D541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3" y="3658225"/>
            <a:ext cx="3437586" cy="31800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56EA9D-BB83-2912-3A13-D1992811D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93" y="427060"/>
            <a:ext cx="4481520" cy="351914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로그인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96013"/>
              </p:ext>
            </p:extLst>
          </p:nvPr>
        </p:nvGraphicFramePr>
        <p:xfrm>
          <a:off x="9011503" y="1523330"/>
          <a:ext cx="3137462" cy="290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아이디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비밀번호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아이디 찾기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비밀번호 찾기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SUBMIT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 화면으로 연결되는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이름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107706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8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휴대폰 번호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895180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9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아이디 찾기 확인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SUBMIT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74296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10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이름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570977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이메일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36496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임시 비밀번호 이메일 발송 버튼 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41657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2617000" y="138938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63862"/>
              <a:gd name="adj4" fmla="val 22835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2617000" y="192400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20082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2617000" y="2341156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41107"/>
              <a:gd name="adj4" fmla="val 74047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 flipH="1">
            <a:off x="2264751" y="2455817"/>
            <a:ext cx="2478002" cy="1385605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6925974" y="2275003"/>
            <a:ext cx="287383" cy="267900"/>
          </a:xfrm>
          <a:prstGeom prst="accentBorderCallout1">
            <a:avLst>
              <a:gd name="adj1" fmla="val 31534"/>
              <a:gd name="adj2" fmla="val -14791"/>
              <a:gd name="adj3" fmla="val 63172"/>
              <a:gd name="adj4" fmla="val -30699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2656522" y="2765488"/>
            <a:ext cx="287383" cy="267900"/>
          </a:xfrm>
          <a:prstGeom prst="accentBorderCallout1">
            <a:avLst>
              <a:gd name="adj1" fmla="val 41877"/>
              <a:gd name="adj2" fmla="val 117257"/>
              <a:gd name="adj3" fmla="val 50070"/>
              <a:gd name="adj4" fmla="val 21118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4754879" y="3964807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106060"/>
              <a:gd name="adj4" fmla="val -16787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로그인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2" y="78375"/>
            <a:ext cx="157467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로그인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FF0526-E422-CD7B-E49E-460C34C75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13" y="3682196"/>
            <a:ext cx="3707373" cy="309742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A372E6F-8062-75AA-355E-B8E24101134B}"/>
              </a:ext>
            </a:extLst>
          </p:cNvPr>
          <p:cNvCxnSpPr>
            <a:cxnSpLocks/>
          </p:cNvCxnSpPr>
          <p:nvPr/>
        </p:nvCxnSpPr>
        <p:spPr>
          <a:xfrm>
            <a:off x="5939579" y="2542903"/>
            <a:ext cx="892617" cy="1403299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설명선: 선(테두리 및 강조선) 23">
            <a:extLst>
              <a:ext uri="{FF2B5EF4-FFF2-40B4-BE49-F238E27FC236}">
                <a16:creationId xmlns:a16="http://schemas.microsoft.com/office/drawing/2014/main" id="{6A5D6C9D-30AE-0A5A-764E-D28428CF38DF}"/>
              </a:ext>
            </a:extLst>
          </p:cNvPr>
          <p:cNvSpPr/>
          <p:nvPr/>
        </p:nvSpPr>
        <p:spPr>
          <a:xfrm>
            <a:off x="3497547" y="4861421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59725"/>
              <a:gd name="adj4" fmla="val -10727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5" name="설명선: 선(테두리 및 강조선) 24">
            <a:extLst>
              <a:ext uri="{FF2B5EF4-FFF2-40B4-BE49-F238E27FC236}">
                <a16:creationId xmlns:a16="http://schemas.microsoft.com/office/drawing/2014/main" id="{636E9136-58C7-C5DD-DB49-A8840AF2C9F5}"/>
              </a:ext>
            </a:extLst>
          </p:cNvPr>
          <p:cNvSpPr/>
          <p:nvPr/>
        </p:nvSpPr>
        <p:spPr>
          <a:xfrm>
            <a:off x="3503324" y="5486258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53223"/>
              <a:gd name="adj4" fmla="val -1012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8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6" name="설명선: 선(테두리 및 강조선) 25">
            <a:extLst>
              <a:ext uri="{FF2B5EF4-FFF2-40B4-BE49-F238E27FC236}">
                <a16:creationId xmlns:a16="http://schemas.microsoft.com/office/drawing/2014/main" id="{C2F3974A-8C43-2597-31C2-A6017D78360C}"/>
              </a:ext>
            </a:extLst>
          </p:cNvPr>
          <p:cNvSpPr/>
          <p:nvPr/>
        </p:nvSpPr>
        <p:spPr>
          <a:xfrm>
            <a:off x="3497547" y="6245045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36970"/>
              <a:gd name="adj4" fmla="val -10727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9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7" name="설명선: 선(테두리 및 강조선) 26">
            <a:extLst>
              <a:ext uri="{FF2B5EF4-FFF2-40B4-BE49-F238E27FC236}">
                <a16:creationId xmlns:a16="http://schemas.microsoft.com/office/drawing/2014/main" id="{283D4FF5-5359-B851-9BF4-F4F91B845ADE}"/>
              </a:ext>
            </a:extLst>
          </p:cNvPr>
          <p:cNvSpPr/>
          <p:nvPr/>
        </p:nvSpPr>
        <p:spPr>
          <a:xfrm>
            <a:off x="8470958" y="4861421"/>
            <a:ext cx="429198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78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hnschrift" panose="020B0502040204020203" pitchFamily="34" charset="0"/>
              </a:rPr>
              <a:t>10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8" name="설명선: 선(테두리 및 강조선) 27">
            <a:extLst>
              <a:ext uri="{FF2B5EF4-FFF2-40B4-BE49-F238E27FC236}">
                <a16:creationId xmlns:a16="http://schemas.microsoft.com/office/drawing/2014/main" id="{152BD4BC-0258-27BC-8B99-8E22FA2C34E8}"/>
              </a:ext>
            </a:extLst>
          </p:cNvPr>
          <p:cNvSpPr/>
          <p:nvPr/>
        </p:nvSpPr>
        <p:spPr>
          <a:xfrm>
            <a:off x="8470954" y="5499293"/>
            <a:ext cx="429198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78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hnschrift" panose="020B0502040204020203" pitchFamily="34" charset="0"/>
              </a:rPr>
              <a:t>11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9" name="설명선: 선(테두리 및 강조선) 28">
            <a:extLst>
              <a:ext uri="{FF2B5EF4-FFF2-40B4-BE49-F238E27FC236}">
                <a16:creationId xmlns:a16="http://schemas.microsoft.com/office/drawing/2014/main" id="{54B600CE-1AB1-F8B5-DE70-B256C705A431}"/>
              </a:ext>
            </a:extLst>
          </p:cNvPr>
          <p:cNvSpPr/>
          <p:nvPr/>
        </p:nvSpPr>
        <p:spPr>
          <a:xfrm>
            <a:off x="8470954" y="6174596"/>
            <a:ext cx="429198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78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hnschrift" panose="020B0502040204020203" pitchFamily="34" charset="0"/>
              </a:rPr>
              <a:t>12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703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임시 비밀번호 이메일 발송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32005"/>
              </p:ext>
            </p:extLst>
          </p:nvPr>
        </p:nvGraphicFramePr>
        <p:xfrm>
          <a:off x="9011503" y="1523330"/>
          <a:ext cx="3137462" cy="484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비밀번호 발송 후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alert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임시비밀번호 메일 내용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5712278" y="1389380"/>
            <a:ext cx="287383" cy="267900"/>
          </a:xfrm>
          <a:prstGeom prst="accentBorderCallout1">
            <a:avLst>
              <a:gd name="adj1" fmla="val 44537"/>
              <a:gd name="adj2" fmla="val -17821"/>
              <a:gd name="adj3" fmla="val 60611"/>
              <a:gd name="adj4" fmla="val -15649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1352233" y="349695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42825"/>
              <a:gd name="adj4" fmla="val 25644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22867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비밀번호 찾기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2" y="78375"/>
            <a:ext cx="2536967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로그인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비밀번호 찾기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6B822A-E831-37E4-CB20-74BB421EF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3" y="794329"/>
            <a:ext cx="5154930" cy="18346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509A27-6101-BA14-E7E0-6157A14F7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29" y="2977508"/>
            <a:ext cx="6548846" cy="357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2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341746-7168-E29D-90DB-31B551CED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36" y="2250419"/>
            <a:ext cx="8630194" cy="177495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449879"/>
              </p:ext>
            </p:extLst>
          </p:nvPr>
        </p:nvGraphicFramePr>
        <p:xfrm>
          <a:off x="9011503" y="1701315"/>
          <a:ext cx="3137462" cy="653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 로그인 후 보이는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377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관리자 로그인 후 보이는 창</a:t>
                      </a:r>
                      <a:b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</a:b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돌아가는 톱니바퀴 이미지를 클릭 시 관리자 페이지로 연결됨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5370047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5522814" y="2028237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239398"/>
              <a:gd name="adj4" fmla="val 32532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8" y="72566"/>
            <a:ext cx="1536405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로그인 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74046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로그인 후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8/30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AFE6EF-0951-01F8-0572-3CD947D48263}"/>
              </a:ext>
            </a:extLst>
          </p:cNvPr>
          <p:cNvSpPr/>
          <p:nvPr/>
        </p:nvSpPr>
        <p:spPr>
          <a:xfrm>
            <a:off x="4458948" y="4154670"/>
            <a:ext cx="3891620" cy="744020"/>
          </a:xfrm>
          <a:prstGeom prst="rect">
            <a:avLst/>
          </a:prstGeom>
          <a:solidFill>
            <a:srgbClr val="FE7477"/>
          </a:solidFill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321165-DCF9-18F8-5B2D-A17D031F7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796" y="4247553"/>
            <a:ext cx="3806599" cy="607505"/>
          </a:xfrm>
          <a:prstGeom prst="rect">
            <a:avLst/>
          </a:prstGeom>
        </p:spPr>
      </p:pic>
      <p:sp>
        <p:nvSpPr>
          <p:cNvPr id="10" name="설명선: 선(테두리 및 강조선) 9">
            <a:extLst>
              <a:ext uri="{FF2B5EF4-FFF2-40B4-BE49-F238E27FC236}">
                <a16:creationId xmlns:a16="http://schemas.microsoft.com/office/drawing/2014/main" id="{66163ED2-1264-C5DF-9CE8-0801C6054310}"/>
              </a:ext>
            </a:extLst>
          </p:cNvPr>
          <p:cNvSpPr/>
          <p:nvPr/>
        </p:nvSpPr>
        <p:spPr>
          <a:xfrm>
            <a:off x="3791155" y="4417355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20082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55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320D-54B9-EDD7-4CD8-78A0A9C3D9EE}"/>
              </a:ext>
            </a:extLst>
          </p:cNvPr>
          <p:cNvSpPr/>
          <p:nvPr/>
        </p:nvSpPr>
        <p:spPr>
          <a:xfrm>
            <a:off x="6067753" y="751113"/>
            <a:ext cx="2683866" cy="1946545"/>
          </a:xfrm>
          <a:prstGeom prst="rect">
            <a:avLst/>
          </a:prstGeom>
          <a:solidFill>
            <a:srgbClr val="FE7477"/>
          </a:solidFill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1E1D7D-998F-A04A-2D9B-20A931D1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129" y="2622033"/>
            <a:ext cx="4023492" cy="40447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63A65D-4A97-C8E7-8470-DBB5F49FC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77" y="534555"/>
            <a:ext cx="4233813" cy="5627506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제로음료 판매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064485"/>
              </p:ext>
            </p:extLst>
          </p:nvPr>
        </p:nvGraphicFramePr>
        <p:xfrm>
          <a:off x="9011503" y="1523330"/>
          <a:ext cx="3137462" cy="2197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392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낮은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높은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등록일 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조회높은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순 조회 기능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351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카테고리별 상품 조회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제로음료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무가당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단백질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도시락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기타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이미지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한 줄 설명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이미지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판매 개수 선택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64561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8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443450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4789871" y="1161966"/>
            <a:ext cx="287383" cy="267900"/>
          </a:xfrm>
          <a:prstGeom prst="accentBorderCallout1">
            <a:avLst>
              <a:gd name="adj1" fmla="val 47788"/>
              <a:gd name="adj2" fmla="val -11761"/>
              <a:gd name="adj3" fmla="val 115873"/>
              <a:gd name="adj4" fmla="val -16861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4789871" y="1652476"/>
            <a:ext cx="287383" cy="267900"/>
          </a:xfrm>
          <a:prstGeom prst="accentBorderCallout1">
            <a:avLst>
              <a:gd name="adj1" fmla="val 38035"/>
              <a:gd name="adj2" fmla="val -14791"/>
              <a:gd name="adj3" fmla="val 29823"/>
              <a:gd name="adj4" fmla="val -17688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4768098" y="215422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245899"/>
              <a:gd name="adj4" fmla="val 23744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 flipH="1" flipV="1">
            <a:off x="8627830" y="2697658"/>
            <a:ext cx="72017" cy="748277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4502487" y="4338657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46918"/>
              <a:gd name="adj4" fmla="val 17785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8627830" y="3521972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189850"/>
              <a:gd name="adj4" fmla="val -5548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7711440" y="4882087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69476"/>
              <a:gd name="adj4" fmla="val -17091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39390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제로음료 카테고리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670464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제로음료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9/30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152FD8-F7E0-F611-4768-4A8AC477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852" y="794329"/>
            <a:ext cx="2495667" cy="173475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8944B8E-A0C5-DC2B-5A4D-5F519EC2DC2A}"/>
              </a:ext>
            </a:extLst>
          </p:cNvPr>
          <p:cNvSpPr/>
          <p:nvPr/>
        </p:nvSpPr>
        <p:spPr>
          <a:xfrm>
            <a:off x="5391004" y="1288507"/>
            <a:ext cx="519019" cy="460854"/>
          </a:xfrm>
          <a:prstGeom prst="rect">
            <a:avLst/>
          </a:prstGeom>
          <a:solidFill>
            <a:srgbClr val="FE7477"/>
          </a:solidFill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4336906-8A4F-4C87-12CC-8E58BD944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617" y="1333127"/>
            <a:ext cx="387928" cy="344453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DDCCD6C-2E9D-D829-764F-763D6FC574E1}"/>
              </a:ext>
            </a:extLst>
          </p:cNvPr>
          <p:cNvCxnSpPr>
            <a:cxnSpLocks/>
          </p:cNvCxnSpPr>
          <p:nvPr/>
        </p:nvCxnSpPr>
        <p:spPr>
          <a:xfrm flipH="1" flipV="1">
            <a:off x="5975939" y="1429866"/>
            <a:ext cx="1469972" cy="538406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설명선: 선(테두리 및 강조선) 26">
            <a:extLst>
              <a:ext uri="{FF2B5EF4-FFF2-40B4-BE49-F238E27FC236}">
                <a16:creationId xmlns:a16="http://schemas.microsoft.com/office/drawing/2014/main" id="{63869358-81E1-10E8-21F8-B8EBFD4ACDC7}"/>
              </a:ext>
            </a:extLst>
          </p:cNvPr>
          <p:cNvSpPr/>
          <p:nvPr/>
        </p:nvSpPr>
        <p:spPr>
          <a:xfrm>
            <a:off x="7567748" y="871361"/>
            <a:ext cx="287383" cy="267900"/>
          </a:xfrm>
          <a:prstGeom prst="accentBorderCallout1">
            <a:avLst>
              <a:gd name="adj1" fmla="val 69459"/>
              <a:gd name="adj2" fmla="val 117441"/>
              <a:gd name="adj3" fmla="val 111736"/>
              <a:gd name="adj4" fmla="val 18363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8" name="설명선: 선(테두리 및 강조선) 27">
            <a:extLst>
              <a:ext uri="{FF2B5EF4-FFF2-40B4-BE49-F238E27FC236}">
                <a16:creationId xmlns:a16="http://schemas.microsoft.com/office/drawing/2014/main" id="{8B1368F4-23C7-91E8-0082-29E5034B766F}"/>
              </a:ext>
            </a:extLst>
          </p:cNvPr>
          <p:cNvSpPr/>
          <p:nvPr/>
        </p:nvSpPr>
        <p:spPr>
          <a:xfrm>
            <a:off x="7339722" y="1431169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206005"/>
              <a:gd name="adj4" fmla="val 8363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8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883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2482</Words>
  <Application>Microsoft Office PowerPoint</Application>
  <PresentationFormat>와이드스크린</PresentationFormat>
  <Paragraphs>968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경기천년제목 Light</vt:lpstr>
      <vt:lpstr>맑은 고딕</vt:lpstr>
      <vt:lpstr>Arial</vt:lpstr>
      <vt:lpstr>Bahnschrift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서영</dc:creator>
  <cp:lastModifiedBy>서영</cp:lastModifiedBy>
  <cp:revision>41</cp:revision>
  <dcterms:created xsi:type="dcterms:W3CDTF">2023-04-25T07:52:57Z</dcterms:created>
  <dcterms:modified xsi:type="dcterms:W3CDTF">2023-04-26T03:54:07Z</dcterms:modified>
</cp:coreProperties>
</file>